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76" r:id="rId6"/>
    <p:sldId id="270" r:id="rId7"/>
    <p:sldId id="271" r:id="rId8"/>
    <p:sldId id="272" r:id="rId9"/>
    <p:sldId id="279" r:id="rId10"/>
    <p:sldId id="278" r:id="rId11"/>
    <p:sldId id="260" r:id="rId12"/>
  </p:sldIdLst>
  <p:sldSz cx="6858000" cy="9906000" type="A4"/>
  <p:notesSz cx="6799263" cy="9929813"/>
  <p:defaultText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8"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6" algn="l" defTabSz="914258" rtl="0" eaLnBrk="1" latinLnBrk="0" hangingPunct="1">
      <a:defRPr sz="1800" kern="1200">
        <a:solidFill>
          <a:schemeClr val="tx1"/>
        </a:solidFill>
        <a:latin typeface="+mn-lt"/>
        <a:ea typeface="+mn-ea"/>
        <a:cs typeface="+mn-cs"/>
      </a:defRPr>
    </a:lvl6pPr>
    <a:lvl7pPr marL="2742774" algn="l" defTabSz="914258" rtl="0" eaLnBrk="1" latinLnBrk="0" hangingPunct="1">
      <a:defRPr sz="1800" kern="1200">
        <a:solidFill>
          <a:schemeClr val="tx1"/>
        </a:solidFill>
        <a:latin typeface="+mn-lt"/>
        <a:ea typeface="+mn-ea"/>
        <a:cs typeface="+mn-cs"/>
      </a:defRPr>
    </a:lvl7pPr>
    <a:lvl8pPr marL="3199905" algn="l" defTabSz="914258" rtl="0" eaLnBrk="1" latinLnBrk="0" hangingPunct="1">
      <a:defRPr sz="1800" kern="1200">
        <a:solidFill>
          <a:schemeClr val="tx1"/>
        </a:solidFill>
        <a:latin typeface="+mn-lt"/>
        <a:ea typeface="+mn-ea"/>
        <a:cs typeface="+mn-cs"/>
      </a:defRPr>
    </a:lvl8pPr>
    <a:lvl9pPr marL="3657034" algn="l" defTabSz="91425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32" userDrawn="1">
          <p15:clr>
            <a:srgbClr val="A4A3A4"/>
          </p15:clr>
        </p15:guide>
        <p15:guide id="2" pos="3174" userDrawn="1">
          <p15:clr>
            <a:srgbClr val="A4A3A4"/>
          </p15:clr>
        </p15:guide>
        <p15:guide id="3" orient="horz" pos="1895" userDrawn="1">
          <p15:clr>
            <a:srgbClr val="A4A3A4"/>
          </p15:clr>
        </p15:guide>
        <p15:guide id="5" orient="horz" pos="2990">
          <p15:clr>
            <a:srgbClr val="A4A3A4"/>
          </p15:clr>
        </p15:guide>
        <p15:guide id="6" orient="horz" pos="2388">
          <p15:clr>
            <a:srgbClr val="A4A3A4"/>
          </p15:clr>
        </p15:guide>
        <p15:guide id="7" orient="horz" pos="752">
          <p15:clr>
            <a:srgbClr val="A4A3A4"/>
          </p15:clr>
        </p15:guide>
        <p15:guide id="8" userDrawn="1">
          <p15:clr>
            <a:srgbClr val="A4A3A4"/>
          </p15:clr>
        </p15:guide>
        <p15:guide id="9" pos="1026" userDrawn="1">
          <p15:clr>
            <a:srgbClr val="A4A3A4"/>
          </p15:clr>
        </p15:guide>
        <p15:guide id="10" orient="horz" pos="5660" userDrawn="1">
          <p15:clr>
            <a:srgbClr val="A4A3A4"/>
          </p15:clr>
        </p15:guide>
        <p15:guide id="11" orient="horz" pos="2984">
          <p15:clr>
            <a:srgbClr val="A4A3A4"/>
          </p15:clr>
        </p15:guide>
        <p15:guide id="12" orient="horz" pos="2576">
          <p15:clr>
            <a:srgbClr val="A4A3A4"/>
          </p15:clr>
        </p15:guide>
        <p15:guide id="13" orient="horz" pos="897">
          <p15:clr>
            <a:srgbClr val="A4A3A4"/>
          </p15:clr>
        </p15:guide>
        <p15:guide id="14" orient="horz" pos="642" userDrawn="1">
          <p15:clr>
            <a:srgbClr val="A4A3A4"/>
          </p15:clr>
        </p15:guide>
        <p15:guide id="15" orient="horz" pos="398">
          <p15:clr>
            <a:srgbClr val="A4A3A4"/>
          </p15:clr>
        </p15:guide>
        <p15:guide id="16" pos="1641" userDrawn="1">
          <p15:clr>
            <a:srgbClr val="A4A3A4"/>
          </p15:clr>
        </p15:guide>
        <p15:guide id="17" pos="1162" userDrawn="1">
          <p15:clr>
            <a:srgbClr val="A4A3A4"/>
          </p15:clr>
        </p15:guide>
        <p15:guide id="18" pos="482" userDrawn="1">
          <p15:clr>
            <a:srgbClr val="A4A3A4"/>
          </p15:clr>
        </p15:guide>
        <p15:guide id="19" pos="527" userDrawn="1">
          <p15:clr>
            <a:srgbClr val="A4A3A4"/>
          </p15:clr>
        </p15:guide>
        <p15:guide id="20" pos="4201" userDrawn="1">
          <p15:clr>
            <a:srgbClr val="A4A3A4"/>
          </p15:clr>
        </p15:guide>
        <p15:guide id="21" pos="4110" userDrawn="1">
          <p15:clr>
            <a:srgbClr val="A4A3A4"/>
          </p15:clr>
        </p15:guide>
        <p15:guide id="22" pos="3113" userDrawn="1">
          <p15:clr>
            <a:srgbClr val="A4A3A4"/>
          </p15:clr>
        </p15:guide>
        <p15:guide id="23" orient="horz" pos="2304" userDrawn="1">
          <p15:clr>
            <a:srgbClr val="A4A3A4"/>
          </p15:clr>
        </p15:guide>
        <p15:guide id="24" orient="horz" pos="8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8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97419" autoAdjust="0"/>
  </p:normalViewPr>
  <p:slideViewPr>
    <p:cSldViewPr snapToObjects="1" showGuides="1">
      <p:cViewPr>
        <p:scale>
          <a:sx n="33" d="100"/>
          <a:sy n="33" d="100"/>
        </p:scale>
        <p:origin x="3990" y="1854"/>
      </p:cViewPr>
      <p:guideLst>
        <p:guide orient="horz" pos="4732"/>
        <p:guide pos="3174"/>
        <p:guide orient="horz" pos="1895"/>
        <p:guide orient="horz" pos="2990"/>
        <p:guide orient="horz" pos="2388"/>
        <p:guide orient="horz" pos="752"/>
        <p:guide/>
        <p:guide pos="1026"/>
        <p:guide orient="horz" pos="5660"/>
        <p:guide orient="horz" pos="2984"/>
        <p:guide orient="horz" pos="2576"/>
        <p:guide orient="horz" pos="897"/>
        <p:guide orient="horz" pos="642"/>
        <p:guide orient="horz" pos="398"/>
        <p:guide pos="1641"/>
        <p:guide pos="1162"/>
        <p:guide pos="482"/>
        <p:guide pos="527"/>
        <p:guide pos="4201"/>
        <p:guide pos="4110"/>
        <p:guide pos="3113"/>
        <p:guide orient="horz" pos="2304"/>
        <p:guide orient="horz" pos="807"/>
      </p:guideLst>
    </p:cSldViewPr>
  </p:slideViewPr>
  <p:notesTextViewPr>
    <p:cViewPr>
      <p:scale>
        <a:sx n="400" d="100"/>
        <a:sy n="400" d="100"/>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B5C70C22-1DF5-4D07-88CF-213EAFE2856D}" type="datetimeFigureOut">
              <a:rPr lang="en-US" smtClean="0"/>
              <a:pPr/>
              <a:t>6/6/2024</a:t>
            </a:fld>
            <a:endParaRPr lang="en-GB"/>
          </a:p>
        </p:txBody>
      </p:sp>
      <p:sp>
        <p:nvSpPr>
          <p:cNvPr id="4" name="Slide Image Placeholder 3"/>
          <p:cNvSpPr>
            <a:spLocks noGrp="1" noRot="1" noChangeAspect="1"/>
          </p:cNvSpPr>
          <p:nvPr>
            <p:ph type="sldImg" idx="2"/>
          </p:nvPr>
        </p:nvSpPr>
        <p:spPr>
          <a:xfrm>
            <a:off x="2111375" y="744538"/>
            <a:ext cx="2576513"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1381B8C3-264F-4745-BC2E-4AC77D8C5746}" type="slidenum">
              <a:rPr lang="en-GB" smtClean="0"/>
              <a:pPr/>
              <a:t>‹N›</a:t>
            </a:fld>
            <a:endParaRPr lang="en-GB"/>
          </a:p>
        </p:txBody>
      </p:sp>
    </p:spTree>
  </p:cSld>
  <p:clrMap bg1="lt1" tx1="dk1" bg2="lt2" tx2="dk2" accent1="accent1" accent2="accent2" accent3="accent3" accent4="accent4" accent5="accent5" accent6="accent6" hlink="hlink" folHlink="folHlink"/>
  <p:notesStyle>
    <a:lvl1pPr marL="0" algn="l" defTabSz="914258" rtl="0" eaLnBrk="1" latinLnBrk="0" hangingPunct="1">
      <a:defRPr sz="1200" kern="1200">
        <a:solidFill>
          <a:schemeClr val="tx1"/>
        </a:solidFill>
        <a:latin typeface="+mn-lt"/>
        <a:ea typeface="+mn-ea"/>
        <a:cs typeface="+mn-cs"/>
      </a:defRPr>
    </a:lvl1pPr>
    <a:lvl2pPr marL="457129" algn="l" defTabSz="914258" rtl="0" eaLnBrk="1" latinLnBrk="0" hangingPunct="1">
      <a:defRPr sz="1200" kern="1200">
        <a:solidFill>
          <a:schemeClr val="tx1"/>
        </a:solidFill>
        <a:latin typeface="+mn-lt"/>
        <a:ea typeface="+mn-ea"/>
        <a:cs typeface="+mn-cs"/>
      </a:defRPr>
    </a:lvl2pPr>
    <a:lvl3pPr marL="914258" algn="l" defTabSz="914258" rtl="0" eaLnBrk="1" latinLnBrk="0" hangingPunct="1">
      <a:defRPr sz="1200" kern="1200">
        <a:solidFill>
          <a:schemeClr val="tx1"/>
        </a:solidFill>
        <a:latin typeface="+mn-lt"/>
        <a:ea typeface="+mn-ea"/>
        <a:cs typeface="+mn-cs"/>
      </a:defRPr>
    </a:lvl3pPr>
    <a:lvl4pPr marL="1371388" algn="l" defTabSz="914258" rtl="0" eaLnBrk="1" latinLnBrk="0" hangingPunct="1">
      <a:defRPr sz="1200" kern="1200">
        <a:solidFill>
          <a:schemeClr val="tx1"/>
        </a:solidFill>
        <a:latin typeface="+mn-lt"/>
        <a:ea typeface="+mn-ea"/>
        <a:cs typeface="+mn-cs"/>
      </a:defRPr>
    </a:lvl4pPr>
    <a:lvl5pPr marL="1828516" algn="l" defTabSz="914258" rtl="0" eaLnBrk="1" latinLnBrk="0" hangingPunct="1">
      <a:defRPr sz="1200" kern="1200">
        <a:solidFill>
          <a:schemeClr val="tx1"/>
        </a:solidFill>
        <a:latin typeface="+mn-lt"/>
        <a:ea typeface="+mn-ea"/>
        <a:cs typeface="+mn-cs"/>
      </a:defRPr>
    </a:lvl5pPr>
    <a:lvl6pPr marL="2285646" algn="l" defTabSz="914258" rtl="0" eaLnBrk="1" latinLnBrk="0" hangingPunct="1">
      <a:defRPr sz="1200" kern="1200">
        <a:solidFill>
          <a:schemeClr val="tx1"/>
        </a:solidFill>
        <a:latin typeface="+mn-lt"/>
        <a:ea typeface="+mn-ea"/>
        <a:cs typeface="+mn-cs"/>
      </a:defRPr>
    </a:lvl6pPr>
    <a:lvl7pPr marL="2742774" algn="l" defTabSz="914258" rtl="0" eaLnBrk="1" latinLnBrk="0" hangingPunct="1">
      <a:defRPr sz="1200" kern="1200">
        <a:solidFill>
          <a:schemeClr val="tx1"/>
        </a:solidFill>
        <a:latin typeface="+mn-lt"/>
        <a:ea typeface="+mn-ea"/>
        <a:cs typeface="+mn-cs"/>
      </a:defRPr>
    </a:lvl7pPr>
    <a:lvl8pPr marL="3199905" algn="l" defTabSz="914258" rtl="0" eaLnBrk="1" latinLnBrk="0" hangingPunct="1">
      <a:defRPr sz="1200" kern="1200">
        <a:solidFill>
          <a:schemeClr val="tx1"/>
        </a:solidFill>
        <a:latin typeface="+mn-lt"/>
        <a:ea typeface="+mn-ea"/>
        <a:cs typeface="+mn-cs"/>
      </a:defRPr>
    </a:lvl8pPr>
    <a:lvl9pPr marL="3657034" algn="l" defTabSz="91425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1675" y="808038"/>
            <a:ext cx="2798763" cy="4044950"/>
          </a:xfrm>
        </p:spPr>
      </p:sp>
      <p:sp>
        <p:nvSpPr>
          <p:cNvPr id="3" name="Notes Placeholder 2"/>
          <p:cNvSpPr>
            <a:spLocks noGrp="1"/>
          </p:cNvSpPr>
          <p:nvPr>
            <p:ph type="body" idx="1"/>
          </p:nvPr>
        </p:nvSpPr>
        <p:spPr/>
        <p:txBody>
          <a:bodyPr>
            <a:normAutofit/>
          </a:bodyPr>
          <a:lstStyle/>
          <a:p>
            <a:r>
              <a:rPr lang="en-GB" dirty="0"/>
              <a:t>Cell height 0.32, height 23cm</a:t>
            </a:r>
          </a:p>
        </p:txBody>
      </p:sp>
      <p:sp>
        <p:nvSpPr>
          <p:cNvPr id="4" name="Slide Number Placeholder 3"/>
          <p:cNvSpPr>
            <a:spLocks noGrp="1"/>
          </p:cNvSpPr>
          <p:nvPr>
            <p:ph type="sldNum" sz="quarter" idx="10"/>
          </p:nvPr>
        </p:nvSpPr>
        <p:spPr/>
        <p:txBody>
          <a:bodyPr/>
          <a:lstStyle/>
          <a:p>
            <a:fld id="{B375EBB1-ADC9-4B74-8F5F-B7D24F83D235}" type="slidenum">
              <a:rPr lang="en-GB" smtClean="0"/>
              <a:pPr/>
              <a:t>3</a:t>
            </a:fld>
            <a:endParaRPr lang="en-GB"/>
          </a:p>
        </p:txBody>
      </p:sp>
    </p:spTree>
    <p:extLst>
      <p:ext uri="{BB962C8B-B14F-4D97-AF65-F5344CB8AC3E}">
        <p14:creationId xmlns:p14="http://schemas.microsoft.com/office/powerpoint/2010/main" val="415002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1675" y="808038"/>
            <a:ext cx="2798763" cy="4044950"/>
          </a:xfrm>
        </p:spPr>
      </p:sp>
      <p:sp>
        <p:nvSpPr>
          <p:cNvPr id="3" name="Notes Placeholder 2"/>
          <p:cNvSpPr>
            <a:spLocks noGrp="1"/>
          </p:cNvSpPr>
          <p:nvPr>
            <p:ph type="body" idx="1"/>
          </p:nvPr>
        </p:nvSpPr>
        <p:spPr/>
        <p:txBody>
          <a:bodyPr>
            <a:normAutofit/>
          </a:bodyPr>
          <a:lstStyle/>
          <a:p>
            <a:r>
              <a:rPr lang="en-GB" dirty="0"/>
              <a:t>Cell height 0.32</a:t>
            </a:r>
          </a:p>
        </p:txBody>
      </p:sp>
      <p:sp>
        <p:nvSpPr>
          <p:cNvPr id="4" name="Slide Number Placeholder 3"/>
          <p:cNvSpPr>
            <a:spLocks noGrp="1"/>
          </p:cNvSpPr>
          <p:nvPr>
            <p:ph type="sldNum" sz="quarter" idx="10"/>
          </p:nvPr>
        </p:nvSpPr>
        <p:spPr/>
        <p:txBody>
          <a:bodyPr/>
          <a:lstStyle/>
          <a:p>
            <a:fld id="{B375EBB1-ADC9-4B74-8F5F-B7D24F83D235}" type="slidenum">
              <a:rPr lang="en-GB" smtClean="0"/>
              <a:pPr/>
              <a:t>4</a:t>
            </a:fld>
            <a:endParaRPr lang="en-GB"/>
          </a:p>
        </p:txBody>
      </p:sp>
    </p:spTree>
    <p:extLst>
      <p:ext uri="{BB962C8B-B14F-4D97-AF65-F5344CB8AC3E}">
        <p14:creationId xmlns:p14="http://schemas.microsoft.com/office/powerpoint/2010/main" val="3083018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1675" y="808038"/>
            <a:ext cx="2798763" cy="4044950"/>
          </a:xfrm>
        </p:spPr>
      </p:sp>
      <p:sp>
        <p:nvSpPr>
          <p:cNvPr id="3" name="Notes Placeholder 2"/>
          <p:cNvSpPr>
            <a:spLocks noGrp="1"/>
          </p:cNvSpPr>
          <p:nvPr>
            <p:ph type="body" idx="1"/>
          </p:nvPr>
        </p:nvSpPr>
        <p:spPr/>
        <p:txBody>
          <a:bodyPr>
            <a:normAutofit/>
          </a:bodyPr>
          <a:lstStyle/>
          <a:p>
            <a:r>
              <a:rPr lang="en-GB" dirty="0"/>
              <a:t>Cell height 0.32</a:t>
            </a:r>
          </a:p>
        </p:txBody>
      </p:sp>
      <p:sp>
        <p:nvSpPr>
          <p:cNvPr id="4" name="Slide Number Placeholder 3"/>
          <p:cNvSpPr>
            <a:spLocks noGrp="1"/>
          </p:cNvSpPr>
          <p:nvPr>
            <p:ph type="sldNum" sz="quarter" idx="10"/>
          </p:nvPr>
        </p:nvSpPr>
        <p:spPr/>
        <p:txBody>
          <a:bodyPr/>
          <a:lstStyle/>
          <a:p>
            <a:fld id="{B375EBB1-ADC9-4B74-8F5F-B7D24F83D235}" type="slidenum">
              <a:rPr lang="en-GB" smtClean="0"/>
              <a:pPr/>
              <a:t>5</a:t>
            </a:fld>
            <a:endParaRPr lang="en-GB"/>
          </a:p>
        </p:txBody>
      </p:sp>
    </p:spTree>
    <p:extLst>
      <p:ext uri="{BB962C8B-B14F-4D97-AF65-F5344CB8AC3E}">
        <p14:creationId xmlns:p14="http://schemas.microsoft.com/office/powerpoint/2010/main" val="2964241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1675" y="808038"/>
            <a:ext cx="2798763" cy="4044950"/>
          </a:xfrm>
        </p:spPr>
      </p:sp>
      <p:sp>
        <p:nvSpPr>
          <p:cNvPr id="3" name="Notes Placeholder 2"/>
          <p:cNvSpPr>
            <a:spLocks noGrp="1"/>
          </p:cNvSpPr>
          <p:nvPr>
            <p:ph type="body" idx="1"/>
          </p:nvPr>
        </p:nvSpPr>
        <p:spPr/>
        <p:txBody>
          <a:bodyPr>
            <a:normAutofit/>
          </a:bodyPr>
          <a:lstStyle/>
          <a:p>
            <a:r>
              <a:rPr lang="en-GB" dirty="0"/>
              <a:t>Cell height 0.32</a:t>
            </a:r>
          </a:p>
        </p:txBody>
      </p:sp>
      <p:sp>
        <p:nvSpPr>
          <p:cNvPr id="4" name="Slide Number Placeholder 3"/>
          <p:cNvSpPr>
            <a:spLocks noGrp="1"/>
          </p:cNvSpPr>
          <p:nvPr>
            <p:ph type="sldNum" sz="quarter" idx="10"/>
          </p:nvPr>
        </p:nvSpPr>
        <p:spPr/>
        <p:txBody>
          <a:bodyPr/>
          <a:lstStyle/>
          <a:p>
            <a:fld id="{B375EBB1-ADC9-4B74-8F5F-B7D24F83D235}" type="slidenum">
              <a:rPr lang="en-GB" smtClean="0"/>
              <a:pPr/>
              <a:t>6</a:t>
            </a:fld>
            <a:endParaRPr lang="en-GB"/>
          </a:p>
        </p:txBody>
      </p:sp>
    </p:spTree>
    <p:extLst>
      <p:ext uri="{BB962C8B-B14F-4D97-AF65-F5344CB8AC3E}">
        <p14:creationId xmlns:p14="http://schemas.microsoft.com/office/powerpoint/2010/main" val="2400782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71675" y="808038"/>
            <a:ext cx="2798763" cy="4044950"/>
          </a:xfrm>
        </p:spPr>
      </p:sp>
      <p:sp>
        <p:nvSpPr>
          <p:cNvPr id="3" name="Notes Placeholder 2"/>
          <p:cNvSpPr>
            <a:spLocks noGrp="1"/>
          </p:cNvSpPr>
          <p:nvPr>
            <p:ph type="body" idx="1"/>
          </p:nvPr>
        </p:nvSpPr>
        <p:spPr/>
        <p:txBody>
          <a:bodyPr>
            <a:normAutofit/>
          </a:bodyPr>
          <a:lstStyle/>
          <a:p>
            <a:r>
              <a:rPr lang="en-GB" dirty="0"/>
              <a:t>Cell height 0.32</a:t>
            </a:r>
          </a:p>
        </p:txBody>
      </p:sp>
      <p:sp>
        <p:nvSpPr>
          <p:cNvPr id="4" name="Slide Number Placeholder 3"/>
          <p:cNvSpPr>
            <a:spLocks noGrp="1"/>
          </p:cNvSpPr>
          <p:nvPr>
            <p:ph type="sldNum" sz="quarter" idx="10"/>
          </p:nvPr>
        </p:nvSpPr>
        <p:spPr/>
        <p:txBody>
          <a:bodyPr/>
          <a:lstStyle/>
          <a:p>
            <a:fld id="{B375EBB1-ADC9-4B74-8F5F-B7D24F83D235}" type="slidenum">
              <a:rPr lang="en-GB" smtClean="0"/>
              <a:pPr/>
              <a:t>7</a:t>
            </a:fld>
            <a:endParaRPr lang="en-GB"/>
          </a:p>
        </p:txBody>
      </p:sp>
    </p:spTree>
    <p:extLst>
      <p:ext uri="{BB962C8B-B14F-4D97-AF65-F5344CB8AC3E}">
        <p14:creationId xmlns:p14="http://schemas.microsoft.com/office/powerpoint/2010/main" val="1605454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5"/>
            <a:ext cx="5829300" cy="2123369"/>
          </a:xfrm>
        </p:spPr>
        <p:txBody>
          <a:bodyPr/>
          <a:lstStyle/>
          <a:p>
            <a:r>
              <a:rPr lang="en-US"/>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129" indent="0" algn="ctr">
              <a:buNone/>
              <a:defRPr>
                <a:solidFill>
                  <a:schemeClr val="tx1">
                    <a:tint val="75000"/>
                  </a:schemeClr>
                </a:solidFill>
              </a:defRPr>
            </a:lvl2pPr>
            <a:lvl3pPr marL="914258" indent="0" algn="ctr">
              <a:buNone/>
              <a:defRPr>
                <a:solidFill>
                  <a:schemeClr val="tx1">
                    <a:tint val="75000"/>
                  </a:schemeClr>
                </a:solidFill>
              </a:defRPr>
            </a:lvl3pPr>
            <a:lvl4pPr marL="1371388" indent="0" algn="ctr">
              <a:buNone/>
              <a:defRPr>
                <a:solidFill>
                  <a:schemeClr val="tx1">
                    <a:tint val="75000"/>
                  </a:schemeClr>
                </a:solidFill>
              </a:defRPr>
            </a:lvl4pPr>
            <a:lvl5pPr marL="1828516" indent="0" algn="ctr">
              <a:buNone/>
              <a:defRPr>
                <a:solidFill>
                  <a:schemeClr val="tx1">
                    <a:tint val="75000"/>
                  </a:schemeClr>
                </a:solidFill>
              </a:defRPr>
            </a:lvl5pPr>
            <a:lvl6pPr marL="2285646" indent="0" algn="ctr">
              <a:buNone/>
              <a:defRPr>
                <a:solidFill>
                  <a:schemeClr val="tx1">
                    <a:tint val="75000"/>
                  </a:schemeClr>
                </a:solidFill>
              </a:defRPr>
            </a:lvl6pPr>
            <a:lvl7pPr marL="2742774" indent="0" algn="ctr">
              <a:buNone/>
              <a:defRPr>
                <a:solidFill>
                  <a:schemeClr val="tx1">
                    <a:tint val="75000"/>
                  </a:schemeClr>
                </a:solidFill>
              </a:defRPr>
            </a:lvl7pPr>
            <a:lvl8pPr marL="3199905" indent="0" algn="ctr">
              <a:buNone/>
              <a:defRPr>
                <a:solidFill>
                  <a:schemeClr val="tx1">
                    <a:tint val="75000"/>
                  </a:schemeClr>
                </a:solidFill>
              </a:defRPr>
            </a:lvl8pPr>
            <a:lvl9pPr marL="3657034"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8150F90-A126-4DC4-BD18-9252C2D4C4BD}" type="datetimeFigureOut">
              <a:rPr lang="en-US" smtClean="0"/>
              <a:pPr/>
              <a:t>6/6/2024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70F3DF-0883-4880-8540-16A37552504C}" type="slidenum">
              <a:rPr lang="en-GB" smtClean="0"/>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150F90-A126-4DC4-BD18-9252C2D4C4BD}" type="datetimeFigureOut">
              <a:rPr lang="en-US" smtClean="0"/>
              <a:pPr/>
              <a:t>6/6/2024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70F3DF-0883-4880-8540-16A37552504C}" type="slidenum">
              <a:rPr lang="en-GB" smtClean="0"/>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529699"/>
            <a:ext cx="1157288" cy="112680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8" y="529699"/>
            <a:ext cx="3357563" cy="11268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150F90-A126-4DC4-BD18-9252C2D4C4BD}" type="datetimeFigureOut">
              <a:rPr lang="en-US" smtClean="0"/>
              <a:pPr/>
              <a:t>6/6/2024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70F3DF-0883-4880-8540-16A37552504C}" type="slidenum">
              <a:rPr lang="en-GB" smtClean="0"/>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150F90-A126-4DC4-BD18-9252C2D4C4BD}" type="datetimeFigureOut">
              <a:rPr lang="en-US" smtClean="0"/>
              <a:pPr/>
              <a:t>6/6/2024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70F3DF-0883-4880-8540-16A37552504C}" type="slidenum">
              <a:rPr lang="en-GB" smtClean="0"/>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2"/>
            <a:ext cx="5829300" cy="1967442"/>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4198589"/>
            <a:ext cx="5829300" cy="2166936"/>
          </a:xfrm>
        </p:spPr>
        <p:txBody>
          <a:bodyPr anchor="b"/>
          <a:lstStyle>
            <a:lvl1pPr marL="0" indent="0">
              <a:buNone/>
              <a:defRPr sz="2000">
                <a:solidFill>
                  <a:schemeClr val="tx1">
                    <a:tint val="75000"/>
                  </a:schemeClr>
                </a:solidFill>
              </a:defRPr>
            </a:lvl1pPr>
            <a:lvl2pPr marL="457129" indent="0">
              <a:buNone/>
              <a:defRPr sz="1800">
                <a:solidFill>
                  <a:schemeClr val="tx1">
                    <a:tint val="75000"/>
                  </a:schemeClr>
                </a:solidFill>
              </a:defRPr>
            </a:lvl2pPr>
            <a:lvl3pPr marL="914258" indent="0">
              <a:buNone/>
              <a:defRPr sz="1600">
                <a:solidFill>
                  <a:schemeClr val="tx1">
                    <a:tint val="75000"/>
                  </a:schemeClr>
                </a:solidFill>
              </a:defRPr>
            </a:lvl3pPr>
            <a:lvl4pPr marL="1371388" indent="0">
              <a:buNone/>
              <a:defRPr sz="1400">
                <a:solidFill>
                  <a:schemeClr val="tx1">
                    <a:tint val="75000"/>
                  </a:schemeClr>
                </a:solidFill>
              </a:defRPr>
            </a:lvl4pPr>
            <a:lvl5pPr marL="1828516" indent="0">
              <a:buNone/>
              <a:defRPr sz="1400">
                <a:solidFill>
                  <a:schemeClr val="tx1">
                    <a:tint val="75000"/>
                  </a:schemeClr>
                </a:solidFill>
              </a:defRPr>
            </a:lvl5pPr>
            <a:lvl6pPr marL="2285646" indent="0">
              <a:buNone/>
              <a:defRPr sz="1400">
                <a:solidFill>
                  <a:schemeClr val="tx1">
                    <a:tint val="75000"/>
                  </a:schemeClr>
                </a:solidFill>
              </a:defRPr>
            </a:lvl6pPr>
            <a:lvl7pPr marL="2742774" indent="0">
              <a:buNone/>
              <a:defRPr sz="1400">
                <a:solidFill>
                  <a:schemeClr val="tx1">
                    <a:tint val="75000"/>
                  </a:schemeClr>
                </a:solidFill>
              </a:defRPr>
            </a:lvl7pPr>
            <a:lvl8pPr marL="3199905" indent="0">
              <a:buNone/>
              <a:defRPr sz="1400">
                <a:solidFill>
                  <a:schemeClr val="tx1">
                    <a:tint val="75000"/>
                  </a:schemeClr>
                </a:solidFill>
              </a:defRPr>
            </a:lvl8pPr>
            <a:lvl9pPr marL="365703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150F90-A126-4DC4-BD18-9252C2D4C4BD}" type="datetimeFigureOut">
              <a:rPr lang="en-US" smtClean="0"/>
              <a:pPr/>
              <a:t>6/6/2024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270F3DF-0883-4880-8540-16A37552504C}" type="slidenum">
              <a:rPr lang="en-GB" smtClean="0"/>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42900" y="2311404"/>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2311404"/>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8150F90-A126-4DC4-BD18-9252C2D4C4BD}" type="datetimeFigureOut">
              <a:rPr lang="en-US" smtClean="0"/>
              <a:pPr/>
              <a:t>6/6/2024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70F3DF-0883-4880-8540-16A37552504C}" type="slidenum">
              <a:rPr lang="en-GB" smtClean="0"/>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2" y="2217387"/>
            <a:ext cx="3030141" cy="924101"/>
          </a:xfrm>
        </p:spPr>
        <p:txBody>
          <a:bodyPr anchor="b"/>
          <a:lstStyle>
            <a:lvl1pPr marL="0" indent="0">
              <a:buNone/>
              <a:defRPr sz="2400" b="1"/>
            </a:lvl1pPr>
            <a:lvl2pPr marL="457129" indent="0">
              <a:buNone/>
              <a:defRPr sz="2000" b="1"/>
            </a:lvl2pPr>
            <a:lvl3pPr marL="914258" indent="0">
              <a:buNone/>
              <a:defRPr sz="1800" b="1"/>
            </a:lvl3pPr>
            <a:lvl4pPr marL="1371388" indent="0">
              <a:buNone/>
              <a:defRPr sz="1600" b="1"/>
            </a:lvl4pPr>
            <a:lvl5pPr marL="1828516" indent="0">
              <a:buNone/>
              <a:defRPr sz="1600" b="1"/>
            </a:lvl5pPr>
            <a:lvl6pPr marL="2285646" indent="0">
              <a:buNone/>
              <a:defRPr sz="1600" b="1"/>
            </a:lvl6pPr>
            <a:lvl7pPr marL="2742774" indent="0">
              <a:buNone/>
              <a:defRPr sz="1600" b="1"/>
            </a:lvl7pPr>
            <a:lvl8pPr marL="3199905" indent="0">
              <a:buNone/>
              <a:defRPr sz="1600" b="1"/>
            </a:lvl8pPr>
            <a:lvl9pPr marL="3657034"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2" y="3141488"/>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72" y="2217387"/>
            <a:ext cx="3031331" cy="924101"/>
          </a:xfrm>
        </p:spPr>
        <p:txBody>
          <a:bodyPr anchor="b"/>
          <a:lstStyle>
            <a:lvl1pPr marL="0" indent="0">
              <a:buNone/>
              <a:defRPr sz="2400" b="1"/>
            </a:lvl1pPr>
            <a:lvl2pPr marL="457129" indent="0">
              <a:buNone/>
              <a:defRPr sz="2000" b="1"/>
            </a:lvl2pPr>
            <a:lvl3pPr marL="914258" indent="0">
              <a:buNone/>
              <a:defRPr sz="1800" b="1"/>
            </a:lvl3pPr>
            <a:lvl4pPr marL="1371388" indent="0">
              <a:buNone/>
              <a:defRPr sz="1600" b="1"/>
            </a:lvl4pPr>
            <a:lvl5pPr marL="1828516" indent="0">
              <a:buNone/>
              <a:defRPr sz="1600" b="1"/>
            </a:lvl5pPr>
            <a:lvl6pPr marL="2285646" indent="0">
              <a:buNone/>
              <a:defRPr sz="1600" b="1"/>
            </a:lvl6pPr>
            <a:lvl7pPr marL="2742774" indent="0">
              <a:buNone/>
              <a:defRPr sz="1600" b="1"/>
            </a:lvl7pPr>
            <a:lvl8pPr marL="3199905" indent="0">
              <a:buNone/>
              <a:defRPr sz="1600" b="1"/>
            </a:lvl8pPr>
            <a:lvl9pPr marL="365703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2" y="3141488"/>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8150F90-A126-4DC4-BD18-9252C2D4C4BD}" type="datetimeFigureOut">
              <a:rPr lang="en-US" smtClean="0"/>
              <a:pPr/>
              <a:t>6/6/2024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270F3DF-0883-4880-8540-16A37552504C}" type="slidenum">
              <a:rPr lang="en-GB" smtClean="0"/>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8150F90-A126-4DC4-BD18-9252C2D4C4BD}" type="datetimeFigureOut">
              <a:rPr lang="en-US" smtClean="0"/>
              <a:pPr/>
              <a:t>6/6/2024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270F3DF-0883-4880-8540-16A37552504C}" type="slidenum">
              <a:rPr lang="en-GB" smtClean="0"/>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50F90-A126-4DC4-BD18-9252C2D4C4BD}" type="datetimeFigureOut">
              <a:rPr lang="en-US" smtClean="0"/>
              <a:pPr/>
              <a:t>6/6/2024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270F3DF-0883-4880-8540-16A37552504C}" type="slidenum">
              <a:rPr lang="en-GB" smtClean="0"/>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394408"/>
            <a:ext cx="2256235" cy="167851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90"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3" y="2072923"/>
            <a:ext cx="2256235" cy="6775980"/>
          </a:xfrm>
        </p:spPr>
        <p:txBody>
          <a:bodyPr/>
          <a:lstStyle>
            <a:lvl1pPr marL="0" indent="0">
              <a:buNone/>
              <a:defRPr sz="1400"/>
            </a:lvl1pPr>
            <a:lvl2pPr marL="457129" indent="0">
              <a:buNone/>
              <a:defRPr sz="1200"/>
            </a:lvl2pPr>
            <a:lvl3pPr marL="914258" indent="0">
              <a:buNone/>
              <a:defRPr sz="1000"/>
            </a:lvl3pPr>
            <a:lvl4pPr marL="1371388" indent="0">
              <a:buNone/>
              <a:defRPr sz="900"/>
            </a:lvl4pPr>
            <a:lvl5pPr marL="1828516" indent="0">
              <a:buNone/>
              <a:defRPr sz="900"/>
            </a:lvl5pPr>
            <a:lvl6pPr marL="2285646" indent="0">
              <a:buNone/>
              <a:defRPr sz="900"/>
            </a:lvl6pPr>
            <a:lvl7pPr marL="2742774" indent="0">
              <a:buNone/>
              <a:defRPr sz="900"/>
            </a:lvl7pPr>
            <a:lvl8pPr marL="3199905" indent="0">
              <a:buNone/>
              <a:defRPr sz="900"/>
            </a:lvl8pPr>
            <a:lvl9pPr marL="365703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150F90-A126-4DC4-BD18-9252C2D4C4BD}" type="datetimeFigureOut">
              <a:rPr lang="en-US" smtClean="0"/>
              <a:pPr/>
              <a:t>6/6/2024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70F3DF-0883-4880-8540-16A37552504C}" type="slidenum">
              <a:rPr lang="en-GB" smtClean="0"/>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3"/>
            <a:ext cx="4114800" cy="81862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129" indent="0">
              <a:buNone/>
              <a:defRPr sz="2800"/>
            </a:lvl2pPr>
            <a:lvl3pPr marL="914258" indent="0">
              <a:buNone/>
              <a:defRPr sz="2400"/>
            </a:lvl3pPr>
            <a:lvl4pPr marL="1371388" indent="0">
              <a:buNone/>
              <a:defRPr sz="2000"/>
            </a:lvl4pPr>
            <a:lvl5pPr marL="1828516" indent="0">
              <a:buNone/>
              <a:defRPr sz="2000"/>
            </a:lvl5pPr>
            <a:lvl6pPr marL="2285646" indent="0">
              <a:buNone/>
              <a:defRPr sz="2000"/>
            </a:lvl6pPr>
            <a:lvl7pPr marL="2742774" indent="0">
              <a:buNone/>
              <a:defRPr sz="2000"/>
            </a:lvl7pPr>
            <a:lvl8pPr marL="3199905" indent="0">
              <a:buNone/>
              <a:defRPr sz="2000"/>
            </a:lvl8pPr>
            <a:lvl9pPr marL="3657034" indent="0">
              <a:buNone/>
              <a:defRPr sz="2000"/>
            </a:lvl9pPr>
          </a:lstStyle>
          <a:p>
            <a:endParaRPr lang="en-GB"/>
          </a:p>
        </p:txBody>
      </p:sp>
      <p:sp>
        <p:nvSpPr>
          <p:cNvPr id="4" name="Text Placeholder 3"/>
          <p:cNvSpPr>
            <a:spLocks noGrp="1"/>
          </p:cNvSpPr>
          <p:nvPr>
            <p:ph type="body" sz="half" idx="2"/>
          </p:nvPr>
        </p:nvSpPr>
        <p:spPr>
          <a:xfrm>
            <a:off x="1344216" y="7752823"/>
            <a:ext cx="4114800" cy="1162578"/>
          </a:xfrm>
        </p:spPr>
        <p:txBody>
          <a:bodyPr/>
          <a:lstStyle>
            <a:lvl1pPr marL="0" indent="0">
              <a:buNone/>
              <a:defRPr sz="1400"/>
            </a:lvl1pPr>
            <a:lvl2pPr marL="457129" indent="0">
              <a:buNone/>
              <a:defRPr sz="1200"/>
            </a:lvl2pPr>
            <a:lvl3pPr marL="914258" indent="0">
              <a:buNone/>
              <a:defRPr sz="1000"/>
            </a:lvl3pPr>
            <a:lvl4pPr marL="1371388" indent="0">
              <a:buNone/>
              <a:defRPr sz="900"/>
            </a:lvl4pPr>
            <a:lvl5pPr marL="1828516" indent="0">
              <a:buNone/>
              <a:defRPr sz="900"/>
            </a:lvl5pPr>
            <a:lvl6pPr marL="2285646" indent="0">
              <a:buNone/>
              <a:defRPr sz="900"/>
            </a:lvl6pPr>
            <a:lvl7pPr marL="2742774" indent="0">
              <a:buNone/>
              <a:defRPr sz="900"/>
            </a:lvl7pPr>
            <a:lvl8pPr marL="3199905" indent="0">
              <a:buNone/>
              <a:defRPr sz="900"/>
            </a:lvl8pPr>
            <a:lvl9pPr marL="365703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150F90-A126-4DC4-BD18-9252C2D4C4BD}" type="datetimeFigureOut">
              <a:rPr lang="en-US" smtClean="0"/>
              <a:pPr/>
              <a:t>6/6/2024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270F3DF-0883-4880-8540-16A37552504C}" type="slidenum">
              <a:rPr lang="en-GB" smtClean="0"/>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26" tIns="45713" rIns="91426" bIns="4571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311404"/>
            <a:ext cx="6172200" cy="6537502"/>
          </a:xfrm>
          <a:prstGeom prst="rect">
            <a:avLst/>
          </a:prstGeom>
        </p:spPr>
        <p:txBody>
          <a:bodyPr vert="horz" lIns="91426" tIns="45713" rIns="91426" bIns="4571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9181398"/>
            <a:ext cx="1600200" cy="527402"/>
          </a:xfrm>
          <a:prstGeom prst="rect">
            <a:avLst/>
          </a:prstGeom>
        </p:spPr>
        <p:txBody>
          <a:bodyPr vert="horz" lIns="91426" tIns="45713" rIns="91426" bIns="45713" rtlCol="0" anchor="ctr"/>
          <a:lstStyle>
            <a:lvl1pPr algn="l">
              <a:defRPr sz="1200">
                <a:solidFill>
                  <a:schemeClr val="tx1">
                    <a:tint val="75000"/>
                  </a:schemeClr>
                </a:solidFill>
              </a:defRPr>
            </a:lvl1pPr>
          </a:lstStyle>
          <a:p>
            <a:fld id="{C8150F90-A126-4DC4-BD18-9252C2D4C4BD}" type="datetimeFigureOut">
              <a:rPr lang="en-US" smtClean="0"/>
              <a:pPr/>
              <a:t>6/6/2024</a:t>
            </a:fld>
            <a:endParaRPr lang="en-GB"/>
          </a:p>
        </p:txBody>
      </p:sp>
      <p:sp>
        <p:nvSpPr>
          <p:cNvPr id="5" name="Footer Placeholder 4"/>
          <p:cNvSpPr>
            <a:spLocks noGrp="1"/>
          </p:cNvSpPr>
          <p:nvPr>
            <p:ph type="ftr" sz="quarter" idx="3"/>
          </p:nvPr>
        </p:nvSpPr>
        <p:spPr>
          <a:xfrm>
            <a:off x="2343150" y="9181398"/>
            <a:ext cx="2171700" cy="527402"/>
          </a:xfrm>
          <a:prstGeom prst="rect">
            <a:avLst/>
          </a:prstGeom>
        </p:spPr>
        <p:txBody>
          <a:bodyPr vert="horz" lIns="91426" tIns="45713" rIns="91426" bIns="45713"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9181398"/>
            <a:ext cx="1600200" cy="527402"/>
          </a:xfrm>
          <a:prstGeom prst="rect">
            <a:avLst/>
          </a:prstGeom>
        </p:spPr>
        <p:txBody>
          <a:bodyPr vert="horz" lIns="91426" tIns="45713" rIns="91426" bIns="45713" rtlCol="0" anchor="ctr"/>
          <a:lstStyle>
            <a:lvl1pPr algn="r">
              <a:defRPr sz="1200">
                <a:solidFill>
                  <a:schemeClr val="tx1">
                    <a:tint val="75000"/>
                  </a:schemeClr>
                </a:solidFill>
              </a:defRPr>
            </a:lvl1pPr>
          </a:lstStyle>
          <a:p>
            <a:fld id="{E270F3DF-0883-4880-8540-16A37552504C}" type="slidenum">
              <a:rPr lang="en-GB" smtClean="0"/>
              <a:pPr/>
              <a:t>‹N›</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58" rtl="0" eaLnBrk="1" latinLnBrk="0" hangingPunct="1">
        <a:spcBef>
          <a:spcPct val="0"/>
        </a:spcBef>
        <a:buNone/>
        <a:defRPr sz="4400" kern="1200">
          <a:solidFill>
            <a:schemeClr val="tx1"/>
          </a:solidFill>
          <a:latin typeface="+mj-lt"/>
          <a:ea typeface="+mj-ea"/>
          <a:cs typeface="+mj-cs"/>
        </a:defRPr>
      </a:lvl1pPr>
    </p:titleStyle>
    <p:bodyStyle>
      <a:lvl1pPr marL="342846" indent="-342846" algn="l" defTabSz="91425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36" indent="-285706" algn="l" defTabSz="91425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23" indent="-228565" algn="l" defTabSz="91425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52" indent="-228565"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081" indent="-228565"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10" indent="-228565"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40" indent="-228565"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9" indent="-228565"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8" indent="-228565"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8" rtl="0" eaLnBrk="1" latinLnBrk="0" hangingPunct="1">
        <a:defRPr sz="1800" kern="1200">
          <a:solidFill>
            <a:schemeClr val="tx1"/>
          </a:solidFill>
          <a:latin typeface="+mn-lt"/>
          <a:ea typeface="+mn-ea"/>
          <a:cs typeface="+mn-cs"/>
        </a:defRPr>
      </a:lvl1pPr>
      <a:lvl2pPr marL="457129" algn="l" defTabSz="914258" rtl="0" eaLnBrk="1" latinLnBrk="0" hangingPunct="1">
        <a:defRPr sz="1800" kern="1200">
          <a:solidFill>
            <a:schemeClr val="tx1"/>
          </a:solidFill>
          <a:latin typeface="+mn-lt"/>
          <a:ea typeface="+mn-ea"/>
          <a:cs typeface="+mn-cs"/>
        </a:defRPr>
      </a:lvl2pPr>
      <a:lvl3pPr marL="914258" algn="l" defTabSz="914258" rtl="0" eaLnBrk="1" latinLnBrk="0" hangingPunct="1">
        <a:defRPr sz="1800" kern="1200">
          <a:solidFill>
            <a:schemeClr val="tx1"/>
          </a:solidFill>
          <a:latin typeface="+mn-lt"/>
          <a:ea typeface="+mn-ea"/>
          <a:cs typeface="+mn-cs"/>
        </a:defRPr>
      </a:lvl3pPr>
      <a:lvl4pPr marL="1371388" algn="l" defTabSz="914258" rtl="0" eaLnBrk="1" latinLnBrk="0" hangingPunct="1">
        <a:defRPr sz="1800" kern="1200">
          <a:solidFill>
            <a:schemeClr val="tx1"/>
          </a:solidFill>
          <a:latin typeface="+mn-lt"/>
          <a:ea typeface="+mn-ea"/>
          <a:cs typeface="+mn-cs"/>
        </a:defRPr>
      </a:lvl4pPr>
      <a:lvl5pPr marL="1828516" algn="l" defTabSz="914258" rtl="0" eaLnBrk="1" latinLnBrk="0" hangingPunct="1">
        <a:defRPr sz="1800" kern="1200">
          <a:solidFill>
            <a:schemeClr val="tx1"/>
          </a:solidFill>
          <a:latin typeface="+mn-lt"/>
          <a:ea typeface="+mn-ea"/>
          <a:cs typeface="+mn-cs"/>
        </a:defRPr>
      </a:lvl5pPr>
      <a:lvl6pPr marL="2285646" algn="l" defTabSz="914258" rtl="0" eaLnBrk="1" latinLnBrk="0" hangingPunct="1">
        <a:defRPr sz="1800" kern="1200">
          <a:solidFill>
            <a:schemeClr val="tx1"/>
          </a:solidFill>
          <a:latin typeface="+mn-lt"/>
          <a:ea typeface="+mn-ea"/>
          <a:cs typeface="+mn-cs"/>
        </a:defRPr>
      </a:lvl6pPr>
      <a:lvl7pPr marL="2742774" algn="l" defTabSz="914258" rtl="0" eaLnBrk="1" latinLnBrk="0" hangingPunct="1">
        <a:defRPr sz="1800" kern="1200">
          <a:solidFill>
            <a:schemeClr val="tx1"/>
          </a:solidFill>
          <a:latin typeface="+mn-lt"/>
          <a:ea typeface="+mn-ea"/>
          <a:cs typeface="+mn-cs"/>
        </a:defRPr>
      </a:lvl7pPr>
      <a:lvl8pPr marL="3199905" algn="l" defTabSz="914258" rtl="0" eaLnBrk="1" latinLnBrk="0" hangingPunct="1">
        <a:defRPr sz="1800" kern="1200">
          <a:solidFill>
            <a:schemeClr val="tx1"/>
          </a:solidFill>
          <a:latin typeface="+mn-lt"/>
          <a:ea typeface="+mn-ea"/>
          <a:cs typeface="+mn-cs"/>
        </a:defRPr>
      </a:lvl8pPr>
      <a:lvl9pPr marL="3657034" algn="l" defTabSz="9142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png"/><Relationship Id="rId11" Type="http://schemas.microsoft.com/office/2007/relationships/hdphoto" Target="../media/hdphoto1.wdp"/><Relationship Id="rId5" Type="http://schemas.openxmlformats.org/officeDocument/2006/relationships/image" Target="../media/image16.png"/><Relationship Id="rId10" Type="http://schemas.openxmlformats.org/officeDocument/2006/relationships/image" Target="../media/image4.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front page.png"/>
          <p:cNvPicPr>
            <a:picLocks noChangeAspect="1"/>
          </p:cNvPicPr>
          <p:nvPr/>
        </p:nvPicPr>
        <p:blipFill rotWithShape="1">
          <a:blip r:embed="rId2" cstate="print"/>
          <a:srcRect t="20682" r="8939"/>
          <a:stretch/>
        </p:blipFill>
        <p:spPr>
          <a:xfrm>
            <a:off x="1589" y="-15689"/>
            <a:ext cx="6849211" cy="8948956"/>
          </a:xfrm>
          <a:prstGeom prst="rect">
            <a:avLst/>
          </a:prstGeom>
        </p:spPr>
      </p:pic>
      <p:grpSp>
        <p:nvGrpSpPr>
          <p:cNvPr id="17" name="Group 19"/>
          <p:cNvGrpSpPr/>
          <p:nvPr/>
        </p:nvGrpSpPr>
        <p:grpSpPr>
          <a:xfrm>
            <a:off x="-5623" y="7186318"/>
            <a:ext cx="6863623" cy="2719682"/>
            <a:chOff x="-5623" y="7186318"/>
            <a:chExt cx="6863623" cy="2719682"/>
          </a:xfrm>
        </p:grpSpPr>
        <p:sp>
          <p:nvSpPr>
            <p:cNvPr id="25" name="Rectangle 24"/>
            <p:cNvSpPr/>
            <p:nvPr/>
          </p:nvSpPr>
          <p:spPr>
            <a:xfrm>
              <a:off x="-5623" y="7186318"/>
              <a:ext cx="6863623" cy="271968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85149" tIns="42574" rIns="85149" bIns="42574" rtlCol="0" anchor="ctr"/>
            <a:lstStyle/>
            <a:p>
              <a:pPr algn="ctr"/>
              <a:endParaRPr lang="en-GB" u="sng"/>
            </a:p>
          </p:txBody>
        </p:sp>
        <p:pic>
          <p:nvPicPr>
            <p:cNvPr id="26" name="Picture 25" descr="wave.png"/>
            <p:cNvPicPr>
              <a:picLocks noChangeAspect="1"/>
            </p:cNvPicPr>
            <p:nvPr/>
          </p:nvPicPr>
          <p:blipFill>
            <a:blip r:embed="rId3" cstate="print"/>
            <a:stretch>
              <a:fillRect/>
            </a:stretch>
          </p:blipFill>
          <p:spPr>
            <a:xfrm>
              <a:off x="0" y="7186318"/>
              <a:ext cx="6858000" cy="140918"/>
            </a:xfrm>
            <a:prstGeom prst="rect">
              <a:avLst/>
            </a:prstGeom>
          </p:spPr>
        </p:pic>
      </p:grpSp>
      <p:pic>
        <p:nvPicPr>
          <p:cNvPr id="21" name="Picture 20" descr="wave.png"/>
          <p:cNvPicPr>
            <a:picLocks noChangeAspect="1"/>
          </p:cNvPicPr>
          <p:nvPr/>
        </p:nvPicPr>
        <p:blipFill>
          <a:blip r:embed="rId3" cstate="print"/>
          <a:stretch>
            <a:fillRect/>
          </a:stretch>
        </p:blipFill>
        <p:spPr>
          <a:xfrm>
            <a:off x="0" y="7186318"/>
            <a:ext cx="6858000" cy="140918"/>
          </a:xfrm>
          <a:prstGeom prst="rect">
            <a:avLst/>
          </a:prstGeom>
        </p:spPr>
      </p:pic>
      <p:sp>
        <p:nvSpPr>
          <p:cNvPr id="13" name="TextBox 12"/>
          <p:cNvSpPr txBox="1"/>
          <p:nvPr/>
        </p:nvSpPr>
        <p:spPr>
          <a:xfrm>
            <a:off x="0" y="8675596"/>
            <a:ext cx="6856560" cy="563021"/>
          </a:xfrm>
          <a:prstGeom prst="rect">
            <a:avLst/>
          </a:prstGeom>
          <a:noFill/>
        </p:spPr>
        <p:txBody>
          <a:bodyPr wrap="square" lIns="85135" tIns="42568" rIns="85135" bIns="42568" rtlCol="0" anchor="ctr">
            <a:spAutoFit/>
          </a:bodyPr>
          <a:lstStyle/>
          <a:p>
            <a:pPr algn="ctr"/>
            <a:r>
              <a:rPr lang="en-IN" sz="1300" dirty="0">
                <a:latin typeface="Century Gothic" pitchFamily="34" charset="0"/>
              </a:rPr>
              <a:t>Innovative Hybrid Inverters for BESS Applications On and Off-Grid </a:t>
            </a:r>
          </a:p>
          <a:p>
            <a:pPr algn="ctr"/>
            <a:r>
              <a:rPr lang="en-IN" b="1" dirty="0">
                <a:latin typeface="Century Gothic" pitchFamily="34" charset="0"/>
              </a:rPr>
              <a:t>100 kW – 500 kW</a:t>
            </a:r>
            <a:endParaRPr lang="en-GB" b="1" dirty="0">
              <a:latin typeface="Century Gothic" pitchFamily="34" charset="0"/>
            </a:endParaRPr>
          </a:p>
        </p:txBody>
      </p:sp>
      <p:sp>
        <p:nvSpPr>
          <p:cNvPr id="19" name="TextBox 3">
            <a:extLst>
              <a:ext uri="{FF2B5EF4-FFF2-40B4-BE49-F238E27FC236}">
                <a16:creationId xmlns:a16="http://schemas.microsoft.com/office/drawing/2014/main" id="{95E32460-5CDF-A9FA-CC9C-9A9683A159A0}"/>
              </a:ext>
            </a:extLst>
          </p:cNvPr>
          <p:cNvSpPr txBox="1"/>
          <p:nvPr/>
        </p:nvSpPr>
        <p:spPr>
          <a:xfrm>
            <a:off x="4033" y="9561640"/>
            <a:ext cx="6858000" cy="224479"/>
          </a:xfrm>
          <a:prstGeom prst="rect">
            <a:avLst/>
          </a:prstGeom>
          <a:noFill/>
        </p:spPr>
        <p:txBody>
          <a:bodyPr wrap="square" lIns="85149" tIns="42574" rIns="85149" bIns="42574" rtlCol="0">
            <a:spAutoFit/>
          </a:bodyPr>
          <a:lstStyle/>
          <a:p>
            <a:pPr algn="ctr"/>
            <a:r>
              <a:rPr lang="en-US" sz="900" dirty="0"/>
              <a:t>WeCo Brand and                     logo are registered by WeCo Srl Italia</a:t>
            </a:r>
          </a:p>
        </p:txBody>
      </p:sp>
      <p:pic>
        <p:nvPicPr>
          <p:cNvPr id="20" name="Picture 19">
            <a:extLst>
              <a:ext uri="{FF2B5EF4-FFF2-40B4-BE49-F238E27FC236}">
                <a16:creationId xmlns:a16="http://schemas.microsoft.com/office/drawing/2014/main" id="{84F6731F-1ADC-72D2-529D-A667D42391AC}"/>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500"/>
                    </a14:imgEffect>
                  </a14:imgLayer>
                </a14:imgProps>
              </a:ext>
            </a:extLst>
          </a:blip>
          <a:stretch>
            <a:fillRect/>
          </a:stretch>
        </p:blipFill>
        <p:spPr>
          <a:xfrm>
            <a:off x="2700552" y="9614105"/>
            <a:ext cx="536806" cy="119547"/>
          </a:xfrm>
          <a:prstGeom prst="rect">
            <a:avLst/>
          </a:prstGeom>
          <a:noFill/>
          <a:ln>
            <a:noFill/>
          </a:ln>
        </p:spPr>
      </p:pic>
      <p:pic>
        <p:nvPicPr>
          <p:cNvPr id="16" name="Picture 7">
            <a:extLst>
              <a:ext uri="{FF2B5EF4-FFF2-40B4-BE49-F238E27FC236}">
                <a16:creationId xmlns:a16="http://schemas.microsoft.com/office/drawing/2014/main" id="{705F7680-409B-B6A3-8F5F-E7F04CD74834}"/>
              </a:ext>
            </a:extLst>
          </p:cNvPr>
          <p:cNvPicPr>
            <a:picLocks noChangeAspect="1"/>
          </p:cNvPicPr>
          <p:nvPr/>
        </p:nvPicPr>
        <p:blipFill>
          <a:blip r:embed="rId6" cstate="print"/>
          <a:stretch>
            <a:fillRect/>
          </a:stretch>
        </p:blipFill>
        <p:spPr>
          <a:xfrm>
            <a:off x="252141" y="212372"/>
            <a:ext cx="2534804" cy="719695"/>
          </a:xfrm>
          <a:prstGeom prst="rect">
            <a:avLst/>
          </a:prstGeom>
          <a:noFill/>
          <a:ln>
            <a:noFill/>
          </a:ln>
        </p:spPr>
      </p:pic>
      <p:sp>
        <p:nvSpPr>
          <p:cNvPr id="2" name="TextBox 10">
            <a:extLst>
              <a:ext uri="{FF2B5EF4-FFF2-40B4-BE49-F238E27FC236}">
                <a16:creationId xmlns:a16="http://schemas.microsoft.com/office/drawing/2014/main" id="{86013A6B-30CA-F52A-A588-7B88455BC414}"/>
              </a:ext>
            </a:extLst>
          </p:cNvPr>
          <p:cNvSpPr txBox="1"/>
          <p:nvPr/>
        </p:nvSpPr>
        <p:spPr>
          <a:xfrm>
            <a:off x="1" y="7486240"/>
            <a:ext cx="6850800" cy="655354"/>
          </a:xfrm>
          <a:prstGeom prst="rect">
            <a:avLst/>
          </a:prstGeom>
          <a:noFill/>
        </p:spPr>
        <p:txBody>
          <a:bodyPr wrap="square" lIns="85135" tIns="42568" rIns="85135" bIns="42568" rtlCol="0" anchor="ctr">
            <a:spAutoFit/>
          </a:bodyPr>
          <a:lstStyle/>
          <a:p>
            <a:pPr algn="ctr"/>
            <a:r>
              <a:rPr lang="en-GB" sz="3700" b="1" dirty="0">
                <a:latin typeface="Century Gothic" pitchFamily="34" charset="0"/>
              </a:rPr>
              <a:t>HYBO CABINET INVERTERS</a:t>
            </a:r>
          </a:p>
        </p:txBody>
      </p:sp>
      <p:sp>
        <p:nvSpPr>
          <p:cNvPr id="3" name="TextBox 11">
            <a:extLst>
              <a:ext uri="{FF2B5EF4-FFF2-40B4-BE49-F238E27FC236}">
                <a16:creationId xmlns:a16="http://schemas.microsoft.com/office/drawing/2014/main" id="{C3542F40-AE30-DFB0-6910-E3AAF6D9B345}"/>
              </a:ext>
            </a:extLst>
          </p:cNvPr>
          <p:cNvSpPr txBox="1"/>
          <p:nvPr/>
        </p:nvSpPr>
        <p:spPr>
          <a:xfrm>
            <a:off x="-1437" y="8169903"/>
            <a:ext cx="6859438" cy="438010"/>
          </a:xfrm>
          <a:prstGeom prst="rect">
            <a:avLst/>
          </a:prstGeom>
          <a:noFill/>
        </p:spPr>
        <p:txBody>
          <a:bodyPr wrap="square" lIns="85135" tIns="42568" rIns="85135" bIns="42568" rtlCol="0" anchor="ctr">
            <a:spAutoFit/>
          </a:bodyPr>
          <a:lstStyle/>
          <a:p>
            <a:pPr algn="ctr"/>
            <a:r>
              <a:rPr lang="en-GB" sz="2200" spc="559" dirty="0">
                <a:latin typeface="Century Gothic" pitchFamily="34" charset="0"/>
              </a:rPr>
              <a:t>INDOOR FAMILY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Box 12">
            <a:extLst>
              <a:ext uri="{FF2B5EF4-FFF2-40B4-BE49-F238E27FC236}">
                <a16:creationId xmlns:a16="http://schemas.microsoft.com/office/drawing/2014/main" id="{5817CE04-C569-4D31-9B04-7A8E8B78EB5B}"/>
              </a:ext>
            </a:extLst>
          </p:cNvPr>
          <p:cNvSpPr txBox="1"/>
          <p:nvPr/>
        </p:nvSpPr>
        <p:spPr>
          <a:xfrm>
            <a:off x="2071319" y="4026010"/>
            <a:ext cx="1079261" cy="932365"/>
          </a:xfrm>
          <a:prstGeom prst="rect">
            <a:avLst/>
          </a:prstGeom>
          <a:noFill/>
        </p:spPr>
        <p:txBody>
          <a:bodyPr wrap="none" lIns="85149" tIns="42574" rIns="85149" bIns="42574" rtlCol="0">
            <a:spAutoFit/>
          </a:bodyPr>
          <a:lstStyle/>
          <a:p>
            <a:pPr algn="ctr"/>
            <a:r>
              <a:rPr lang="en-US" sz="1100" b="1" dirty="0">
                <a:latin typeface="Century Gothic" panose="020B0502020202020204" pitchFamily="34" charset="0"/>
              </a:rPr>
              <a:t>HYBO TL PCS </a:t>
            </a:r>
          </a:p>
          <a:p>
            <a:pPr algn="ctr"/>
            <a:r>
              <a:rPr lang="en-US" sz="1100" dirty="0">
                <a:solidFill>
                  <a:schemeClr val="bg1">
                    <a:lumMod val="50000"/>
                  </a:schemeClr>
                </a:solidFill>
                <a:latin typeface="Century Gothic" panose="020B0502020202020204" pitchFamily="34" charset="0"/>
              </a:rPr>
              <a:t>Single Door </a:t>
            </a:r>
          </a:p>
          <a:p>
            <a:endParaRPr lang="en-US" sz="1100" dirty="0">
              <a:latin typeface="Calibri" pitchFamily="34" charset="0"/>
              <a:cs typeface="Calibri" pitchFamily="34" charset="0"/>
            </a:endParaRPr>
          </a:p>
          <a:p>
            <a:r>
              <a:rPr lang="en-US" sz="1100" dirty="0">
                <a:latin typeface="Calibri" pitchFamily="34" charset="0"/>
                <a:cs typeface="Calibri" pitchFamily="34" charset="0"/>
              </a:rPr>
              <a:t>Scalable Up To :</a:t>
            </a:r>
          </a:p>
          <a:p>
            <a:pPr algn="ctr"/>
            <a:r>
              <a:rPr lang="en-US" sz="1100" dirty="0">
                <a:latin typeface="Calibri" pitchFamily="34" charset="0"/>
                <a:cs typeface="Calibri" pitchFamily="34" charset="0"/>
              </a:rPr>
              <a:t>3 MW PCS</a:t>
            </a:r>
          </a:p>
        </p:txBody>
      </p:sp>
      <p:sp>
        <p:nvSpPr>
          <p:cNvPr id="74" name="TextBox 12">
            <a:extLst>
              <a:ext uri="{FF2B5EF4-FFF2-40B4-BE49-F238E27FC236}">
                <a16:creationId xmlns:a16="http://schemas.microsoft.com/office/drawing/2014/main" id="{5817CE04-C569-4D31-9B04-7A8E8B78EB5B}"/>
              </a:ext>
            </a:extLst>
          </p:cNvPr>
          <p:cNvSpPr txBox="1"/>
          <p:nvPr/>
        </p:nvSpPr>
        <p:spPr>
          <a:xfrm>
            <a:off x="3340960" y="4016870"/>
            <a:ext cx="1632297" cy="1101642"/>
          </a:xfrm>
          <a:prstGeom prst="rect">
            <a:avLst/>
          </a:prstGeom>
          <a:noFill/>
        </p:spPr>
        <p:txBody>
          <a:bodyPr wrap="none" lIns="85149" tIns="42574" rIns="85149" bIns="42574" rtlCol="0">
            <a:spAutoFit/>
          </a:bodyPr>
          <a:lstStyle/>
          <a:p>
            <a:pPr algn="ctr"/>
            <a:r>
              <a:rPr lang="en-US" sz="1100" b="1" dirty="0">
                <a:latin typeface="Century Gothic" panose="020B0502020202020204" pitchFamily="34" charset="0"/>
              </a:rPr>
              <a:t>HYBO TL HYBRID</a:t>
            </a:r>
          </a:p>
          <a:p>
            <a:pPr algn="ctr"/>
            <a:r>
              <a:rPr lang="en-US" sz="1100" dirty="0">
                <a:solidFill>
                  <a:schemeClr val="bg1">
                    <a:lumMod val="50000"/>
                  </a:schemeClr>
                </a:solidFill>
                <a:latin typeface="Century Gothic" panose="020B0502020202020204" pitchFamily="34" charset="0"/>
              </a:rPr>
              <a:t>Single Door </a:t>
            </a:r>
          </a:p>
          <a:p>
            <a:pPr algn="ctr"/>
            <a:endParaRPr lang="en-US" sz="1100" dirty="0">
              <a:latin typeface="Calibri" pitchFamily="34" charset="0"/>
              <a:cs typeface="Calibri" pitchFamily="34" charset="0"/>
            </a:endParaRPr>
          </a:p>
          <a:p>
            <a:pPr algn="ctr"/>
            <a:r>
              <a:rPr lang="en-US" sz="1100" dirty="0">
                <a:latin typeface="Calibri" pitchFamily="34" charset="0"/>
                <a:cs typeface="Calibri" pitchFamily="34" charset="0"/>
              </a:rPr>
              <a:t>Scalable Up To:</a:t>
            </a:r>
          </a:p>
          <a:p>
            <a:pPr algn="ctr"/>
            <a:r>
              <a:rPr lang="en-US" sz="1100" dirty="0">
                <a:latin typeface="Calibri" pitchFamily="34" charset="0"/>
                <a:cs typeface="Calibri" pitchFamily="34" charset="0"/>
              </a:rPr>
              <a:t>1.2 MW PCS / 1.2MW PV</a:t>
            </a:r>
          </a:p>
          <a:p>
            <a:pPr algn="ctr"/>
            <a:r>
              <a:rPr lang="en-US" sz="1100" dirty="0">
                <a:latin typeface="Calibri" pitchFamily="34" charset="0"/>
                <a:cs typeface="Calibri" pitchFamily="34" charset="0"/>
              </a:rPr>
              <a:t>1.2 MW PCS / 1.8 MW PV</a:t>
            </a:r>
          </a:p>
        </p:txBody>
      </p:sp>
      <p:sp>
        <p:nvSpPr>
          <p:cNvPr id="75" name="TextBox 12">
            <a:extLst>
              <a:ext uri="{FF2B5EF4-FFF2-40B4-BE49-F238E27FC236}">
                <a16:creationId xmlns:a16="http://schemas.microsoft.com/office/drawing/2014/main" id="{5817CE04-C569-4D31-9B04-7A8E8B78EB5B}"/>
              </a:ext>
            </a:extLst>
          </p:cNvPr>
          <p:cNvSpPr txBox="1"/>
          <p:nvPr/>
        </p:nvSpPr>
        <p:spPr>
          <a:xfrm>
            <a:off x="4925180" y="4026010"/>
            <a:ext cx="1632297" cy="932365"/>
          </a:xfrm>
          <a:prstGeom prst="rect">
            <a:avLst/>
          </a:prstGeom>
          <a:noFill/>
        </p:spPr>
        <p:txBody>
          <a:bodyPr wrap="none" lIns="85149" tIns="42574" rIns="85149" bIns="42574" rtlCol="0">
            <a:spAutoFit/>
          </a:bodyPr>
          <a:lstStyle/>
          <a:p>
            <a:pPr algn="ctr"/>
            <a:r>
              <a:rPr lang="en-US" sz="1100" b="1" dirty="0">
                <a:latin typeface="Century Gothic" panose="020B0502020202020204" pitchFamily="34" charset="0"/>
              </a:rPr>
              <a:t>HYBO TL HYBRID</a:t>
            </a:r>
          </a:p>
          <a:p>
            <a:pPr algn="ctr"/>
            <a:r>
              <a:rPr lang="en-US" sz="1100" dirty="0">
                <a:solidFill>
                  <a:schemeClr val="bg1">
                    <a:lumMod val="50000"/>
                  </a:schemeClr>
                </a:solidFill>
                <a:latin typeface="Century Gothic" panose="020B0502020202020204" pitchFamily="34" charset="0"/>
              </a:rPr>
              <a:t>Dual Door </a:t>
            </a:r>
          </a:p>
          <a:p>
            <a:pPr algn="ctr"/>
            <a:endParaRPr lang="en-US" sz="1100" dirty="0"/>
          </a:p>
          <a:p>
            <a:pPr algn="ctr"/>
            <a:r>
              <a:rPr lang="en-US" sz="1100" dirty="0"/>
              <a:t>Scalable Up To:</a:t>
            </a:r>
          </a:p>
          <a:p>
            <a:r>
              <a:rPr lang="en-US" sz="1100" dirty="0"/>
              <a:t>2.4 MW PV / 2.4 MW PCS</a:t>
            </a:r>
          </a:p>
        </p:txBody>
      </p:sp>
      <p:pic>
        <p:nvPicPr>
          <p:cNvPr id="28" name="Picture 1" descr="hybo single door.png">
            <a:extLst>
              <a:ext uri="{FF2B5EF4-FFF2-40B4-BE49-F238E27FC236}">
                <a16:creationId xmlns:a16="http://schemas.microsoft.com/office/drawing/2014/main" id="{BE1597AA-7C4B-40B3-10BF-008091E3B217}"/>
              </a:ext>
            </a:extLst>
          </p:cNvPr>
          <p:cNvPicPr>
            <a:picLocks noChangeAspect="1"/>
          </p:cNvPicPr>
          <p:nvPr/>
        </p:nvPicPr>
        <p:blipFill rotWithShape="1">
          <a:blip r:embed="rId2"/>
          <a:srcRect t="37269" r="37243" b="7573"/>
          <a:stretch/>
        </p:blipFill>
        <p:spPr>
          <a:xfrm>
            <a:off x="2097636" y="1219699"/>
            <a:ext cx="1026564" cy="2532192"/>
          </a:xfrm>
          <a:prstGeom prst="rect">
            <a:avLst/>
          </a:prstGeom>
        </p:spPr>
      </p:pic>
      <p:pic>
        <p:nvPicPr>
          <p:cNvPr id="31" name="Picture 2" descr="hybo single door.png">
            <a:extLst>
              <a:ext uri="{FF2B5EF4-FFF2-40B4-BE49-F238E27FC236}">
                <a16:creationId xmlns:a16="http://schemas.microsoft.com/office/drawing/2014/main" id="{BFBA08BF-DD3B-7885-2B5D-B87D7EF6A98A}"/>
              </a:ext>
            </a:extLst>
          </p:cNvPr>
          <p:cNvPicPr>
            <a:picLocks noChangeAspect="1"/>
          </p:cNvPicPr>
          <p:nvPr/>
        </p:nvPicPr>
        <p:blipFill rotWithShape="1">
          <a:blip r:embed="rId3" cstate="print"/>
          <a:srcRect t="33925" r="25427" b="8929"/>
          <a:stretch/>
        </p:blipFill>
        <p:spPr>
          <a:xfrm>
            <a:off x="5002255" y="1064460"/>
            <a:ext cx="1429268" cy="2599087"/>
          </a:xfrm>
          <a:prstGeom prst="rect">
            <a:avLst/>
          </a:prstGeom>
        </p:spPr>
      </p:pic>
      <p:pic>
        <p:nvPicPr>
          <p:cNvPr id="32" name="Picture 4" descr="hybo single door.png">
            <a:extLst>
              <a:ext uri="{FF2B5EF4-FFF2-40B4-BE49-F238E27FC236}">
                <a16:creationId xmlns:a16="http://schemas.microsoft.com/office/drawing/2014/main" id="{05203DBB-AB69-F19D-82F2-EF9EBDDDD27A}"/>
              </a:ext>
            </a:extLst>
          </p:cNvPr>
          <p:cNvPicPr>
            <a:picLocks noChangeAspect="1"/>
          </p:cNvPicPr>
          <p:nvPr/>
        </p:nvPicPr>
        <p:blipFill rotWithShape="1">
          <a:blip r:embed="rId2"/>
          <a:srcRect t="37269" r="37243" b="7573"/>
          <a:stretch/>
        </p:blipFill>
        <p:spPr>
          <a:xfrm>
            <a:off x="3619500" y="1220560"/>
            <a:ext cx="1016973" cy="2508534"/>
          </a:xfrm>
          <a:prstGeom prst="rect">
            <a:avLst/>
          </a:prstGeom>
        </p:spPr>
      </p:pic>
      <p:pic>
        <p:nvPicPr>
          <p:cNvPr id="33" name="Picture 3" descr="hybo single door.png">
            <a:extLst>
              <a:ext uri="{FF2B5EF4-FFF2-40B4-BE49-F238E27FC236}">
                <a16:creationId xmlns:a16="http://schemas.microsoft.com/office/drawing/2014/main" id="{40CC3E13-1D70-F7E7-9BA2-175F0407CA3A}"/>
              </a:ext>
            </a:extLst>
          </p:cNvPr>
          <p:cNvPicPr>
            <a:picLocks noChangeAspect="1"/>
          </p:cNvPicPr>
          <p:nvPr/>
        </p:nvPicPr>
        <p:blipFill rotWithShape="1">
          <a:blip r:embed="rId4"/>
          <a:srcRect t="39121" r="20916" b="9550"/>
          <a:stretch/>
        </p:blipFill>
        <p:spPr>
          <a:xfrm>
            <a:off x="4433241" y="6028040"/>
            <a:ext cx="2092189" cy="2643834"/>
          </a:xfrm>
          <a:prstGeom prst="rect">
            <a:avLst/>
          </a:prstGeom>
        </p:spPr>
      </p:pic>
      <p:pic>
        <p:nvPicPr>
          <p:cNvPr id="35" name="Picture 6">
            <a:extLst>
              <a:ext uri="{FF2B5EF4-FFF2-40B4-BE49-F238E27FC236}">
                <a16:creationId xmlns:a16="http://schemas.microsoft.com/office/drawing/2014/main" id="{4182790D-D874-BC4C-A3B6-B7C034730B2C}"/>
              </a:ext>
            </a:extLst>
          </p:cNvPr>
          <p:cNvPicPr>
            <a:picLocks noChangeAspect="1"/>
          </p:cNvPicPr>
          <p:nvPr/>
        </p:nvPicPr>
        <p:blipFill rotWithShape="1">
          <a:blip r:embed="rId5"/>
          <a:srcRect l="25495" t="38949" r="20825" b="11526"/>
          <a:stretch/>
        </p:blipFill>
        <p:spPr>
          <a:xfrm>
            <a:off x="2313493" y="6012826"/>
            <a:ext cx="1403547" cy="2530242"/>
          </a:xfrm>
          <a:prstGeom prst="rect">
            <a:avLst/>
          </a:prstGeom>
        </p:spPr>
      </p:pic>
      <p:grpSp>
        <p:nvGrpSpPr>
          <p:cNvPr id="37" name="Group 14"/>
          <p:cNvGrpSpPr/>
          <p:nvPr/>
        </p:nvGrpSpPr>
        <p:grpSpPr>
          <a:xfrm>
            <a:off x="2" y="-17112"/>
            <a:ext cx="1819991" cy="9923111"/>
            <a:chOff x="0" y="-17112"/>
            <a:chExt cx="1819991" cy="9923111"/>
          </a:xfrm>
        </p:grpSpPr>
        <p:sp>
          <p:nvSpPr>
            <p:cNvPr id="38" name="Rectangle 17"/>
            <p:cNvSpPr/>
            <p:nvPr/>
          </p:nvSpPr>
          <p:spPr>
            <a:xfrm>
              <a:off x="0" y="-17112"/>
              <a:ext cx="1819991" cy="9923111"/>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85149" tIns="42574" rIns="85149" bIns="42574" rtlCol="0" anchor="ctr"/>
            <a:lstStyle/>
            <a:p>
              <a:pPr algn="ctr"/>
              <a:endParaRPr lang="en-GB" sz="1960"/>
            </a:p>
          </p:txBody>
        </p:sp>
        <p:pic>
          <p:nvPicPr>
            <p:cNvPr id="39" name="Picture 20">
              <a:extLst>
                <a:ext uri="{FF2B5EF4-FFF2-40B4-BE49-F238E27FC236}">
                  <a16:creationId xmlns:a16="http://schemas.microsoft.com/office/drawing/2014/main" id="{822B9CB0-9FCE-A68E-988A-3D63C283754D}"/>
                </a:ext>
              </a:extLst>
            </p:cNvPr>
            <p:cNvPicPr>
              <a:picLocks noChangeAspect="1"/>
            </p:cNvPicPr>
            <p:nvPr/>
          </p:nvPicPr>
          <p:blipFill>
            <a:blip r:embed="rId6" cstate="print"/>
            <a:stretch>
              <a:fillRect/>
            </a:stretch>
          </p:blipFill>
          <p:spPr>
            <a:xfrm>
              <a:off x="344403" y="759177"/>
              <a:ext cx="1037186" cy="3600000"/>
            </a:xfrm>
            <a:prstGeom prst="rect">
              <a:avLst/>
            </a:prstGeom>
            <a:noFill/>
            <a:ln>
              <a:noFill/>
            </a:ln>
          </p:spPr>
        </p:pic>
        <p:sp>
          <p:nvSpPr>
            <p:cNvPr id="42" name="TextBox 9">
              <a:extLst>
                <a:ext uri="{FF2B5EF4-FFF2-40B4-BE49-F238E27FC236}">
                  <a16:creationId xmlns:a16="http://schemas.microsoft.com/office/drawing/2014/main" id="{6FB9F23C-F93A-32D2-5300-FED7000BD17C}"/>
                </a:ext>
              </a:extLst>
            </p:cNvPr>
            <p:cNvSpPr txBox="1"/>
            <p:nvPr/>
          </p:nvSpPr>
          <p:spPr>
            <a:xfrm>
              <a:off x="9562" y="9594329"/>
              <a:ext cx="1810429" cy="200055"/>
            </a:xfrm>
            <a:prstGeom prst="rect">
              <a:avLst/>
            </a:prstGeom>
            <a:noFill/>
          </p:spPr>
          <p:txBody>
            <a:bodyPr wrap="square" rtlCol="0">
              <a:spAutoFit/>
            </a:bodyPr>
            <a:lstStyle/>
            <a:p>
              <a:pPr algn="ctr"/>
              <a:r>
                <a:rPr lang="en-GB" sz="700" dirty="0"/>
                <a:t>wecobatteries.com</a:t>
              </a:r>
            </a:p>
          </p:txBody>
        </p:sp>
      </p:grpSp>
      <p:sp>
        <p:nvSpPr>
          <p:cNvPr id="44" name="Shape 407">
            <a:extLst>
              <a:ext uri="{FF2B5EF4-FFF2-40B4-BE49-F238E27FC236}">
                <a16:creationId xmlns:a16="http://schemas.microsoft.com/office/drawing/2014/main" id="{61E70E28-01FF-8C42-5441-3E5E641CE94E}"/>
              </a:ext>
            </a:extLst>
          </p:cNvPr>
          <p:cNvSpPr/>
          <p:nvPr/>
        </p:nvSpPr>
        <p:spPr>
          <a:xfrm flipH="1">
            <a:off x="6431523" y="3"/>
            <a:ext cx="426478" cy="1971675"/>
          </a:xfrm>
          <a:custGeom>
            <a:avLst/>
            <a:gdLst/>
            <a:ahLst/>
            <a:cxnLst/>
            <a:rect l="0" t="0" r="0" b="0"/>
            <a:pathLst>
              <a:path w="348206" h="2434147">
                <a:moveTo>
                  <a:pt x="0" y="0"/>
                </a:moveTo>
                <a:lnTo>
                  <a:pt x="348206" y="0"/>
                </a:lnTo>
                <a:lnTo>
                  <a:pt x="344296" y="152130"/>
                </a:lnTo>
                <a:cubicBezTo>
                  <a:pt x="306041" y="912802"/>
                  <a:pt x="0" y="1673475"/>
                  <a:pt x="0" y="2434147"/>
                </a:cubicBezTo>
                <a:lnTo>
                  <a:pt x="0"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ro-RO" sz="2200" dirty="0"/>
          </a:p>
        </p:txBody>
      </p:sp>
      <p:sp>
        <p:nvSpPr>
          <p:cNvPr id="46" name="TextBox 12">
            <a:extLst>
              <a:ext uri="{FF2B5EF4-FFF2-40B4-BE49-F238E27FC236}">
                <a16:creationId xmlns:a16="http://schemas.microsoft.com/office/drawing/2014/main" id="{5817CE04-C569-4D31-9B04-7A8E8B78EB5B}"/>
              </a:ext>
            </a:extLst>
          </p:cNvPr>
          <p:cNvSpPr txBox="1"/>
          <p:nvPr/>
        </p:nvSpPr>
        <p:spPr>
          <a:xfrm>
            <a:off x="4687232" y="8773295"/>
            <a:ext cx="1584207" cy="932365"/>
          </a:xfrm>
          <a:prstGeom prst="rect">
            <a:avLst/>
          </a:prstGeom>
          <a:noFill/>
        </p:spPr>
        <p:txBody>
          <a:bodyPr wrap="none" lIns="85149" tIns="42574" rIns="85149" bIns="42574" rtlCol="0">
            <a:spAutoFit/>
          </a:bodyPr>
          <a:lstStyle/>
          <a:p>
            <a:pPr algn="ctr"/>
            <a:r>
              <a:rPr lang="en-US" sz="1100" b="1" dirty="0">
                <a:latin typeface="Century Gothic" panose="020B0502020202020204" pitchFamily="34" charset="0"/>
              </a:rPr>
              <a:t>HYBO CS HYBRID</a:t>
            </a:r>
          </a:p>
          <a:p>
            <a:pPr algn="ctr"/>
            <a:r>
              <a:rPr lang="en-US" sz="1100" dirty="0">
                <a:solidFill>
                  <a:schemeClr val="bg1">
                    <a:lumMod val="50000"/>
                  </a:schemeClr>
                </a:solidFill>
                <a:latin typeface="Century Gothic" panose="020B0502020202020204" pitchFamily="34" charset="0"/>
              </a:rPr>
              <a:t>Dual Door </a:t>
            </a:r>
          </a:p>
          <a:p>
            <a:pPr algn="ctr"/>
            <a:endParaRPr lang="en-US" sz="1100" dirty="0"/>
          </a:p>
          <a:p>
            <a:pPr algn="ctr"/>
            <a:r>
              <a:rPr lang="en-US" sz="1100" dirty="0"/>
              <a:t>Scalable Up To:</a:t>
            </a:r>
          </a:p>
          <a:p>
            <a:r>
              <a:rPr lang="en-US" sz="1100" dirty="0"/>
              <a:t>2 MW PCS / 2.9 MW PCS</a:t>
            </a:r>
          </a:p>
        </p:txBody>
      </p:sp>
      <p:sp>
        <p:nvSpPr>
          <p:cNvPr id="47" name="TextBox 12">
            <a:extLst>
              <a:ext uri="{FF2B5EF4-FFF2-40B4-BE49-F238E27FC236}">
                <a16:creationId xmlns:a16="http://schemas.microsoft.com/office/drawing/2014/main" id="{5817CE04-C569-4D31-9B04-7A8E8B78EB5B}"/>
              </a:ext>
            </a:extLst>
          </p:cNvPr>
          <p:cNvSpPr txBox="1"/>
          <p:nvPr/>
        </p:nvSpPr>
        <p:spPr>
          <a:xfrm>
            <a:off x="2491666" y="8760444"/>
            <a:ext cx="1047202" cy="932365"/>
          </a:xfrm>
          <a:prstGeom prst="rect">
            <a:avLst/>
          </a:prstGeom>
          <a:noFill/>
        </p:spPr>
        <p:txBody>
          <a:bodyPr wrap="none" lIns="85149" tIns="42574" rIns="85149" bIns="42574" rtlCol="0">
            <a:spAutoFit/>
          </a:bodyPr>
          <a:lstStyle/>
          <a:p>
            <a:pPr algn="ctr"/>
            <a:r>
              <a:rPr lang="en-US" sz="1100" b="1" dirty="0">
                <a:latin typeface="Century Gothic" panose="020B0502020202020204" pitchFamily="34" charset="0"/>
              </a:rPr>
              <a:t>HYBO TS PCS</a:t>
            </a:r>
          </a:p>
          <a:p>
            <a:pPr algn="ctr"/>
            <a:r>
              <a:rPr lang="en-US" sz="1100" dirty="0">
                <a:solidFill>
                  <a:schemeClr val="bg1">
                    <a:lumMod val="50000"/>
                  </a:schemeClr>
                </a:solidFill>
                <a:latin typeface="Century Gothic" panose="020B0502020202020204" pitchFamily="34" charset="0"/>
              </a:rPr>
              <a:t>Dual Door </a:t>
            </a:r>
          </a:p>
          <a:p>
            <a:pPr algn="ctr"/>
            <a:endParaRPr lang="en-US" sz="1100" dirty="0"/>
          </a:p>
          <a:p>
            <a:pPr algn="ctr"/>
            <a:r>
              <a:rPr lang="en-US" sz="1100" dirty="0"/>
              <a:t>Scalable Up To:</a:t>
            </a:r>
          </a:p>
          <a:p>
            <a:pPr algn="ctr"/>
            <a:r>
              <a:rPr lang="en-US" sz="1100" dirty="0"/>
              <a:t>2.4 MW PCS</a:t>
            </a:r>
          </a:p>
        </p:txBody>
      </p:sp>
      <p:sp>
        <p:nvSpPr>
          <p:cNvPr id="48" name="TextBox 24">
            <a:extLst>
              <a:ext uri="{FF2B5EF4-FFF2-40B4-BE49-F238E27FC236}">
                <a16:creationId xmlns:a16="http://schemas.microsoft.com/office/drawing/2014/main" id="{C08A7285-55FC-25FE-DA76-7A36C6EF8250}"/>
              </a:ext>
            </a:extLst>
          </p:cNvPr>
          <p:cNvSpPr txBox="1"/>
          <p:nvPr/>
        </p:nvSpPr>
        <p:spPr>
          <a:xfrm>
            <a:off x="2313493" y="5457070"/>
            <a:ext cx="4211937" cy="369332"/>
          </a:xfrm>
          <a:prstGeom prst="rect">
            <a:avLst/>
          </a:prstGeom>
          <a:noFill/>
        </p:spPr>
        <p:txBody>
          <a:bodyPr wrap="square" rtlCol="0">
            <a:spAutoFit/>
          </a:bodyPr>
          <a:lstStyle>
            <a:defPPr>
              <a:defRPr lang="en-US"/>
            </a:defPPr>
            <a:lvl1pPr>
              <a:defRPr sz="1800">
                <a:latin typeface="Orbitron" panose="02000000000000000000" pitchFamily="2" charset="0"/>
              </a:defRPr>
            </a:lvl1pPr>
          </a:lstStyle>
          <a:p>
            <a:pPr algn="ctr"/>
            <a:r>
              <a:rPr lang="en-US" b="1" dirty="0">
                <a:latin typeface="Century Gothic" panose="020B0502020202020204" pitchFamily="34" charset="0"/>
              </a:rPr>
              <a:t>CS~TS x4 SCALABILITY </a:t>
            </a:r>
          </a:p>
        </p:txBody>
      </p:sp>
      <p:sp>
        <p:nvSpPr>
          <p:cNvPr id="50" name="TextBox 23">
            <a:extLst>
              <a:ext uri="{FF2B5EF4-FFF2-40B4-BE49-F238E27FC236}">
                <a16:creationId xmlns:a16="http://schemas.microsoft.com/office/drawing/2014/main" id="{6142A846-F6C6-AAAC-00EC-D5B6C7230BD1}"/>
              </a:ext>
            </a:extLst>
          </p:cNvPr>
          <p:cNvSpPr txBox="1"/>
          <p:nvPr/>
        </p:nvSpPr>
        <p:spPr>
          <a:xfrm>
            <a:off x="2097636" y="482396"/>
            <a:ext cx="4333887" cy="369332"/>
          </a:xfrm>
          <a:prstGeom prst="rect">
            <a:avLst/>
          </a:prstGeom>
          <a:noFill/>
        </p:spPr>
        <p:txBody>
          <a:bodyPr wrap="square" rtlCol="0">
            <a:spAutoFit/>
          </a:bodyPr>
          <a:lstStyle/>
          <a:p>
            <a:pPr algn="ctr"/>
            <a:r>
              <a:rPr lang="en-US" sz="1800" b="1" dirty="0">
                <a:latin typeface="Century Gothic" panose="020B0502020202020204" pitchFamily="34" charset="0"/>
              </a:rPr>
              <a:t>TL x10 SCALABILITY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13"/>
          <p:cNvGrpSpPr/>
          <p:nvPr/>
        </p:nvGrpSpPr>
        <p:grpSpPr>
          <a:xfrm>
            <a:off x="5038012" y="0"/>
            <a:ext cx="1819991" cy="9906000"/>
            <a:chOff x="5038009" y="0"/>
            <a:chExt cx="1819991" cy="9906000"/>
          </a:xfrm>
        </p:grpSpPr>
        <p:sp>
          <p:nvSpPr>
            <p:cNvPr id="29" name="Rectangle 14"/>
            <p:cNvSpPr/>
            <p:nvPr/>
          </p:nvSpPr>
          <p:spPr>
            <a:xfrm>
              <a:off x="5038009" y="0"/>
              <a:ext cx="1819991" cy="990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85149" tIns="42574" rIns="85149" bIns="42574" rtlCol="0" anchor="ctr"/>
            <a:lstStyle/>
            <a:p>
              <a:pPr algn="ctr"/>
              <a:endParaRPr lang="en-GB" sz="1960" u="sng"/>
            </a:p>
          </p:txBody>
        </p:sp>
        <p:sp>
          <p:nvSpPr>
            <p:cNvPr id="30" name="TextBox 9">
              <a:extLst>
                <a:ext uri="{FF2B5EF4-FFF2-40B4-BE49-F238E27FC236}">
                  <a16:creationId xmlns:a16="http://schemas.microsoft.com/office/drawing/2014/main" id="{6FB9F23C-F93A-32D2-5300-FED7000BD17C}"/>
                </a:ext>
              </a:extLst>
            </p:cNvPr>
            <p:cNvSpPr txBox="1"/>
            <p:nvPr/>
          </p:nvSpPr>
          <p:spPr>
            <a:xfrm>
              <a:off x="5047571" y="9594329"/>
              <a:ext cx="1810429" cy="200055"/>
            </a:xfrm>
            <a:prstGeom prst="rect">
              <a:avLst/>
            </a:prstGeom>
            <a:noFill/>
          </p:spPr>
          <p:txBody>
            <a:bodyPr wrap="square" rtlCol="0">
              <a:spAutoFit/>
            </a:bodyPr>
            <a:lstStyle/>
            <a:p>
              <a:pPr algn="ctr"/>
              <a:r>
                <a:rPr lang="en-GB" sz="700" dirty="0"/>
                <a:t>wecobatteries.com</a:t>
              </a:r>
            </a:p>
          </p:txBody>
        </p:sp>
        <p:pic>
          <p:nvPicPr>
            <p:cNvPr id="31" name="Picture 17">
              <a:extLst>
                <a:ext uri="{FF2B5EF4-FFF2-40B4-BE49-F238E27FC236}">
                  <a16:creationId xmlns:a16="http://schemas.microsoft.com/office/drawing/2014/main" id="{822B9CB0-9FCE-A68E-988A-3D63C283754D}"/>
                </a:ext>
              </a:extLst>
            </p:cNvPr>
            <p:cNvPicPr>
              <a:picLocks noChangeAspect="1"/>
            </p:cNvPicPr>
            <p:nvPr/>
          </p:nvPicPr>
          <p:blipFill>
            <a:blip r:embed="rId3" cstate="print"/>
            <a:stretch>
              <a:fillRect/>
            </a:stretch>
          </p:blipFill>
          <p:spPr>
            <a:xfrm>
              <a:off x="5382412" y="776288"/>
              <a:ext cx="1037186" cy="3600000"/>
            </a:xfrm>
            <a:prstGeom prst="rect">
              <a:avLst/>
            </a:prstGeom>
            <a:noFill/>
            <a:ln>
              <a:noFill/>
            </a:ln>
          </p:spPr>
        </p:pic>
      </p:grpSp>
      <p:graphicFrame>
        <p:nvGraphicFramePr>
          <p:cNvPr id="17" name="Table 16">
            <a:extLst>
              <a:ext uri="{FF2B5EF4-FFF2-40B4-BE49-F238E27FC236}">
                <a16:creationId xmlns:a16="http://schemas.microsoft.com/office/drawing/2014/main" id="{141A5596-FF9D-87D2-2610-71738667CC1D}"/>
              </a:ext>
            </a:extLst>
          </p:cNvPr>
          <p:cNvGraphicFramePr>
            <a:graphicFrameLocks noGrp="1"/>
          </p:cNvGraphicFramePr>
          <p:nvPr>
            <p:extLst>
              <p:ext uri="{D42A27DB-BD31-4B8C-83A1-F6EECF244321}">
                <p14:modId xmlns:p14="http://schemas.microsoft.com/office/powerpoint/2010/main" val="2818923170"/>
              </p:ext>
            </p:extLst>
          </p:nvPr>
        </p:nvGraphicFramePr>
        <p:xfrm>
          <a:off x="2265805" y="1228947"/>
          <a:ext cx="2633730" cy="250402"/>
        </p:xfrm>
        <a:graphic>
          <a:graphicData uri="http://schemas.openxmlformats.org/drawingml/2006/table">
            <a:tbl>
              <a:tblPr firstRow="1" bandRow="1">
                <a:tableStyleId>{5C22544A-7EE6-4342-B048-85BDC9FD1C3A}</a:tableStyleId>
              </a:tblPr>
              <a:tblGrid>
                <a:gridCol w="654120">
                  <a:extLst>
                    <a:ext uri="{9D8B030D-6E8A-4147-A177-3AD203B41FA5}">
                      <a16:colId xmlns:a16="http://schemas.microsoft.com/office/drawing/2014/main" val="143041220"/>
                    </a:ext>
                  </a:extLst>
                </a:gridCol>
                <a:gridCol w="664353">
                  <a:extLst>
                    <a:ext uri="{9D8B030D-6E8A-4147-A177-3AD203B41FA5}">
                      <a16:colId xmlns:a16="http://schemas.microsoft.com/office/drawing/2014/main" val="1539684718"/>
                    </a:ext>
                  </a:extLst>
                </a:gridCol>
                <a:gridCol w="658973">
                  <a:extLst>
                    <a:ext uri="{9D8B030D-6E8A-4147-A177-3AD203B41FA5}">
                      <a16:colId xmlns:a16="http://schemas.microsoft.com/office/drawing/2014/main" val="365657561"/>
                    </a:ext>
                  </a:extLst>
                </a:gridCol>
                <a:gridCol w="656284">
                  <a:extLst>
                    <a:ext uri="{9D8B030D-6E8A-4147-A177-3AD203B41FA5}">
                      <a16:colId xmlns:a16="http://schemas.microsoft.com/office/drawing/2014/main" val="3438395344"/>
                    </a:ext>
                  </a:extLst>
                </a:gridCol>
              </a:tblGrid>
              <a:tr h="250402">
                <a:tc>
                  <a:txBody>
                    <a:bodyPr/>
                    <a:lstStyle/>
                    <a:p>
                      <a:pPr algn="ctr"/>
                      <a:r>
                        <a:rPr lang="en-GB" sz="900" b="0" dirty="0">
                          <a:solidFill>
                            <a:schemeClr val="tx1"/>
                          </a:solidFill>
                          <a:latin typeface="Lato" panose="020F0502020204030203" pitchFamily="34" charset="0"/>
                          <a:ea typeface="Lato" panose="020F0502020204030203" pitchFamily="34" charset="0"/>
                          <a:cs typeface="Lato" panose="020F0502020204030203" pitchFamily="34" charset="0"/>
                        </a:rPr>
                        <a:t>120</a:t>
                      </a:r>
                      <a:endParaRPr lang="ro-RO" sz="900" b="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65314" marR="65314" marT="32657" marB="32657" anchor="ctr">
                    <a:solidFill>
                      <a:srgbClr val="F7F8F9"/>
                    </a:solidFill>
                  </a:tcPr>
                </a:tc>
                <a:tc>
                  <a:txBody>
                    <a:bodyPr/>
                    <a:lstStyle/>
                    <a:p>
                      <a:pPr algn="ctr"/>
                      <a:r>
                        <a:rPr lang="en-GB" sz="900" b="0" dirty="0">
                          <a:solidFill>
                            <a:schemeClr val="tx1"/>
                          </a:solidFill>
                          <a:latin typeface="Lato" panose="020F0502020204030203" pitchFamily="34" charset="0"/>
                          <a:ea typeface="Lato" panose="020F0502020204030203" pitchFamily="34" charset="0"/>
                          <a:cs typeface="Lato" panose="020F0502020204030203" pitchFamily="34" charset="0"/>
                        </a:rPr>
                        <a:t>180</a:t>
                      </a:r>
                      <a:endParaRPr lang="ro-RO" sz="900" b="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65314" marR="65314" marT="32657" marB="32657" anchor="ctr">
                    <a:solidFill>
                      <a:srgbClr val="F7F8F9"/>
                    </a:solidFill>
                  </a:tcPr>
                </a:tc>
                <a:tc>
                  <a:txBody>
                    <a:bodyPr/>
                    <a:lstStyle/>
                    <a:p>
                      <a:pPr algn="ctr"/>
                      <a:r>
                        <a:rPr lang="en-GB" sz="900" b="0" dirty="0">
                          <a:solidFill>
                            <a:schemeClr val="tx1"/>
                          </a:solidFill>
                          <a:latin typeface="Lato" panose="020F0502020204030203" pitchFamily="34" charset="0"/>
                          <a:ea typeface="Lato" panose="020F0502020204030203" pitchFamily="34" charset="0"/>
                          <a:cs typeface="Lato" panose="020F0502020204030203" pitchFamily="34" charset="0"/>
                        </a:rPr>
                        <a:t>240</a:t>
                      </a:r>
                      <a:endParaRPr lang="ro-RO" sz="900" b="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65314" marR="65314" marT="32657" marB="32657" anchor="ctr">
                    <a:solidFill>
                      <a:srgbClr val="F7F8F9"/>
                    </a:solidFill>
                  </a:tcPr>
                </a:tc>
                <a:tc>
                  <a:txBody>
                    <a:bodyPr/>
                    <a:lstStyle/>
                    <a:p>
                      <a:pPr algn="ctr"/>
                      <a:r>
                        <a:rPr lang="en-GB" sz="900" b="0" dirty="0">
                          <a:solidFill>
                            <a:schemeClr val="tx1"/>
                          </a:solidFill>
                          <a:latin typeface="Lato" panose="020F0502020204030203" pitchFamily="34" charset="0"/>
                          <a:ea typeface="Lato" panose="020F0502020204030203" pitchFamily="34" charset="0"/>
                          <a:cs typeface="Lato" panose="020F0502020204030203" pitchFamily="34" charset="0"/>
                        </a:rPr>
                        <a:t>300</a:t>
                      </a:r>
                      <a:endParaRPr lang="ro-RO" sz="900" b="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65314" marR="65314" marT="32657" marB="32657" anchor="ctr">
                    <a:solidFill>
                      <a:srgbClr val="F7F8F9"/>
                    </a:solidFill>
                  </a:tcPr>
                </a:tc>
                <a:extLst>
                  <a:ext uri="{0D108BD9-81ED-4DB2-BD59-A6C34878D82A}">
                    <a16:rowId xmlns:a16="http://schemas.microsoft.com/office/drawing/2014/main" val="938631643"/>
                  </a:ext>
                </a:extLst>
              </a:tr>
            </a:tbl>
          </a:graphicData>
        </a:graphic>
      </p:graphicFrame>
      <p:graphicFrame>
        <p:nvGraphicFramePr>
          <p:cNvPr id="19" name="Table 18">
            <a:extLst>
              <a:ext uri="{FF2B5EF4-FFF2-40B4-BE49-F238E27FC236}">
                <a16:creationId xmlns:a16="http://schemas.microsoft.com/office/drawing/2014/main" id="{4AAAC552-9526-C9C7-1A38-D9DA257F6D38}"/>
              </a:ext>
            </a:extLst>
          </p:cNvPr>
          <p:cNvGraphicFramePr>
            <a:graphicFrameLocks noGrp="1"/>
          </p:cNvGraphicFramePr>
          <p:nvPr>
            <p:extLst>
              <p:ext uri="{D42A27DB-BD31-4B8C-83A1-F6EECF244321}">
                <p14:modId xmlns:p14="http://schemas.microsoft.com/office/powerpoint/2010/main" val="2720484500"/>
              </p:ext>
            </p:extLst>
          </p:nvPr>
        </p:nvGraphicFramePr>
        <p:xfrm>
          <a:off x="94587" y="1483317"/>
          <a:ext cx="765258" cy="7740000"/>
        </p:xfrm>
        <a:graphic>
          <a:graphicData uri="http://schemas.openxmlformats.org/drawingml/2006/table">
            <a:tbl>
              <a:tblPr>
                <a:tableStyleId>{5C22544A-7EE6-4342-B048-85BDC9FD1C3A}</a:tableStyleId>
              </a:tblPr>
              <a:tblGrid>
                <a:gridCol w="765258">
                  <a:extLst>
                    <a:ext uri="{9D8B030D-6E8A-4147-A177-3AD203B41FA5}">
                      <a16:colId xmlns:a16="http://schemas.microsoft.com/office/drawing/2014/main" val="2549280607"/>
                    </a:ext>
                  </a:extLst>
                </a:gridCol>
              </a:tblGrid>
              <a:tr h="1008000">
                <a:tc>
                  <a:txBody>
                    <a:bodyPr/>
                    <a:lstStyle/>
                    <a:p>
                      <a:pPr algn="ctr"/>
                      <a:r>
                        <a:rPr lang="en-GB" sz="600" dirty="0">
                          <a:latin typeface="+mn-lt"/>
                        </a:rPr>
                        <a:t>BATTERY</a:t>
                      </a:r>
                      <a:endParaRPr lang="ro-RO" sz="600" dirty="0">
                        <a:latin typeface="+mn-lt"/>
                      </a:endParaRPr>
                    </a:p>
                  </a:txBody>
                  <a:tcPr marL="65314" marR="65314" marT="32657" marB="32657" anchor="ctr">
                    <a:solidFill>
                      <a:srgbClr val="F7F8F9"/>
                    </a:solidFill>
                  </a:tcPr>
                </a:tc>
                <a:extLst>
                  <a:ext uri="{0D108BD9-81ED-4DB2-BD59-A6C34878D82A}">
                    <a16:rowId xmlns:a16="http://schemas.microsoft.com/office/drawing/2014/main" val="2210667929"/>
                  </a:ext>
                </a:extLst>
              </a:tr>
              <a:tr h="2340000">
                <a:tc>
                  <a:txBody>
                    <a:bodyPr/>
                    <a:lstStyle/>
                    <a:p>
                      <a:pPr algn="ctr"/>
                      <a:r>
                        <a:rPr lang="en-GB" sz="600" dirty="0">
                          <a:latin typeface="+mn-lt"/>
                        </a:rPr>
                        <a:t>AC SIDE</a:t>
                      </a:r>
                      <a:endParaRPr lang="ro-RO" sz="600" dirty="0">
                        <a:latin typeface="+mn-lt"/>
                      </a:endParaRPr>
                    </a:p>
                  </a:txBody>
                  <a:tcPr marL="65314" marR="65314" marT="32657" marB="32657" anchor="ctr">
                    <a:solidFill>
                      <a:srgbClr val="F7F8F9"/>
                    </a:solidFill>
                  </a:tcPr>
                </a:tc>
                <a:extLst>
                  <a:ext uri="{0D108BD9-81ED-4DB2-BD59-A6C34878D82A}">
                    <a16:rowId xmlns:a16="http://schemas.microsoft.com/office/drawing/2014/main" val="362115412"/>
                  </a:ext>
                </a:extLst>
              </a:tr>
              <a:tr h="1152000">
                <a:tc>
                  <a:txBody>
                    <a:bodyPr/>
                    <a:lstStyle/>
                    <a:p>
                      <a:pPr algn="ctr"/>
                      <a:r>
                        <a:rPr lang="ro-RO" sz="600" dirty="0">
                          <a:latin typeface="+mn-lt"/>
                        </a:rPr>
                        <a:t>B</a:t>
                      </a:r>
                      <a:r>
                        <a:rPr lang="en-GB" sz="600" dirty="0">
                          <a:latin typeface="+mn-lt"/>
                        </a:rPr>
                        <a:t>ACKUP EPS</a:t>
                      </a:r>
                    </a:p>
                    <a:p>
                      <a:pPr algn="ctr"/>
                      <a:r>
                        <a:rPr lang="en-GB" sz="600" dirty="0">
                          <a:latin typeface="+mn-lt"/>
                        </a:rPr>
                        <a:t>(OPTIONAL)</a:t>
                      </a:r>
                      <a:endParaRPr lang="ro-RO" sz="600" dirty="0">
                        <a:latin typeface="+mn-lt"/>
                      </a:endParaRPr>
                    </a:p>
                  </a:txBody>
                  <a:tcPr marL="65314" marR="65314" marT="32657" marB="32657" anchor="ctr">
                    <a:solidFill>
                      <a:srgbClr val="F7F8F9"/>
                    </a:solidFill>
                  </a:tcPr>
                </a:tc>
                <a:extLst>
                  <a:ext uri="{0D108BD9-81ED-4DB2-BD59-A6C34878D82A}">
                    <a16:rowId xmlns:a16="http://schemas.microsoft.com/office/drawing/2014/main" val="2915312961"/>
                  </a:ext>
                </a:extLst>
              </a:tr>
              <a:tr h="864000">
                <a:tc>
                  <a:txBody>
                    <a:bodyPr/>
                    <a:lstStyle/>
                    <a:p>
                      <a:pPr algn="ctr"/>
                      <a:r>
                        <a:rPr lang="en-GB" sz="600" dirty="0">
                          <a:latin typeface="+mn-lt"/>
                        </a:rPr>
                        <a:t>SYSTEM</a:t>
                      </a:r>
                      <a:endParaRPr lang="ro-RO" sz="600" dirty="0">
                        <a:latin typeface="+mn-lt"/>
                      </a:endParaRPr>
                    </a:p>
                  </a:txBody>
                  <a:tcPr marL="65314" marR="65314" marT="32657" marB="32657" anchor="ctr">
                    <a:solidFill>
                      <a:srgbClr val="F7F8F9"/>
                    </a:solidFill>
                  </a:tcPr>
                </a:tc>
                <a:extLst>
                  <a:ext uri="{0D108BD9-81ED-4DB2-BD59-A6C34878D82A}">
                    <a16:rowId xmlns:a16="http://schemas.microsoft.com/office/drawing/2014/main" val="1279416682"/>
                  </a:ext>
                </a:extLst>
              </a:tr>
              <a:tr h="864000">
                <a:tc>
                  <a:txBody>
                    <a:bodyPr/>
                    <a:lstStyle/>
                    <a:p>
                      <a:pPr algn="ctr"/>
                      <a:r>
                        <a:rPr lang="ro-RO" sz="600" dirty="0">
                          <a:latin typeface="+mn-lt"/>
                        </a:rPr>
                        <a:t>E</a:t>
                      </a:r>
                      <a:r>
                        <a:rPr lang="it-IT" sz="600" dirty="0">
                          <a:latin typeface="+mn-lt"/>
                        </a:rPr>
                        <a:t>NVIRONMENT </a:t>
                      </a:r>
                      <a:endParaRPr lang="ro-RO" sz="600" dirty="0">
                        <a:latin typeface="+mn-lt"/>
                      </a:endParaRPr>
                    </a:p>
                  </a:txBody>
                  <a:tcPr marL="65314" marR="65314" marT="32657" marB="32657" anchor="ctr">
                    <a:solidFill>
                      <a:srgbClr val="F7F8F9"/>
                    </a:solidFill>
                  </a:tcPr>
                </a:tc>
                <a:extLst>
                  <a:ext uri="{0D108BD9-81ED-4DB2-BD59-A6C34878D82A}">
                    <a16:rowId xmlns:a16="http://schemas.microsoft.com/office/drawing/2014/main" val="1627884038"/>
                  </a:ext>
                </a:extLst>
              </a:tr>
              <a:tr h="324000">
                <a:tc>
                  <a:txBody>
                    <a:bodyPr/>
                    <a:lstStyle/>
                    <a:p>
                      <a:pPr algn="ctr"/>
                      <a:r>
                        <a:rPr lang="ro-RO" sz="600" dirty="0">
                          <a:latin typeface="+mn-lt"/>
                        </a:rPr>
                        <a:t>I</a:t>
                      </a:r>
                      <a:r>
                        <a:rPr lang="en-GB" sz="600" dirty="0">
                          <a:latin typeface="+mn-lt"/>
                        </a:rPr>
                        <a:t>NTERFACE</a:t>
                      </a:r>
                      <a:endParaRPr lang="ro-RO" sz="600" dirty="0">
                        <a:latin typeface="+mn-lt"/>
                      </a:endParaRPr>
                    </a:p>
                  </a:txBody>
                  <a:tcPr marL="65314" marR="65314" marT="32657" marB="32657" anchor="ctr">
                    <a:solidFill>
                      <a:srgbClr val="F7F8F9"/>
                    </a:solidFill>
                  </a:tcPr>
                </a:tc>
                <a:extLst>
                  <a:ext uri="{0D108BD9-81ED-4DB2-BD59-A6C34878D82A}">
                    <a16:rowId xmlns:a16="http://schemas.microsoft.com/office/drawing/2014/main" val="1378347755"/>
                  </a:ext>
                </a:extLst>
              </a:tr>
              <a:tr h="1188000">
                <a:tc>
                  <a:txBody>
                    <a:bodyPr/>
                    <a:lstStyle/>
                    <a:p>
                      <a:pPr algn="ctr"/>
                      <a:r>
                        <a:rPr lang="ro-RO" sz="600" dirty="0">
                          <a:latin typeface="+mn-lt"/>
                        </a:rPr>
                        <a:t>O</a:t>
                      </a:r>
                      <a:r>
                        <a:rPr lang="en-GB" sz="600" dirty="0">
                          <a:latin typeface="+mn-lt"/>
                        </a:rPr>
                        <a:t>THERS</a:t>
                      </a:r>
                      <a:endParaRPr lang="ro-RO" sz="600" dirty="0">
                        <a:latin typeface="+mn-lt"/>
                      </a:endParaRPr>
                    </a:p>
                  </a:txBody>
                  <a:tcPr marL="65314" marR="65314" marT="32657" marB="32657" anchor="ctr">
                    <a:solidFill>
                      <a:srgbClr val="F7F8F9"/>
                    </a:solidFill>
                  </a:tcPr>
                </a:tc>
                <a:extLst>
                  <a:ext uri="{0D108BD9-81ED-4DB2-BD59-A6C34878D82A}">
                    <a16:rowId xmlns:a16="http://schemas.microsoft.com/office/drawing/2014/main" val="4128134135"/>
                  </a:ext>
                </a:extLst>
              </a:tr>
            </a:tbl>
          </a:graphicData>
        </a:graphic>
      </p:graphicFrame>
      <p:sp>
        <p:nvSpPr>
          <p:cNvPr id="28" name="Rectangle 1">
            <a:extLst>
              <a:ext uri="{FF2B5EF4-FFF2-40B4-BE49-F238E27FC236}">
                <a16:creationId xmlns:a16="http://schemas.microsoft.com/office/drawing/2014/main" id="{57D91FDC-7260-D8A1-0338-DC899B64C1F4}"/>
              </a:ext>
            </a:extLst>
          </p:cNvPr>
          <p:cNvSpPr>
            <a:spLocks noChangeArrowheads="1"/>
          </p:cNvSpPr>
          <p:nvPr/>
        </p:nvSpPr>
        <p:spPr bwMode="auto">
          <a:xfrm>
            <a:off x="775317" y="1213345"/>
            <a:ext cx="1200485" cy="262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399" tIns="42200" rIns="84399" bIns="42200" numCol="1" anchor="ctr" anchorCtr="0" compatLnSpc="1">
            <a:prstTxWarp prst="textNoShape">
              <a:avLst/>
            </a:prstTxWarp>
            <a:spAutoFit/>
          </a:bodyPr>
          <a:lstStyle>
            <a:lvl1pPr eaLnBrk="0" fontAlgn="base" hangingPunct="0">
              <a:spcBef>
                <a:spcPct val="0"/>
              </a:spcBef>
              <a:spcAft>
                <a:spcPct val="0"/>
              </a:spcAft>
              <a:tabLst>
                <a:tab pos="444500" algn="ctr"/>
              </a:tabLst>
              <a:defRPr>
                <a:solidFill>
                  <a:schemeClr val="tx1"/>
                </a:solidFill>
                <a:latin typeface="Arial" panose="020B0604020202020204" pitchFamily="34" charset="0"/>
              </a:defRPr>
            </a:lvl1pPr>
            <a:lvl2pPr eaLnBrk="0" fontAlgn="base" hangingPunct="0">
              <a:spcBef>
                <a:spcPct val="0"/>
              </a:spcBef>
              <a:spcAft>
                <a:spcPct val="0"/>
              </a:spcAft>
              <a:tabLst>
                <a:tab pos="444500" algn="ctr"/>
              </a:tabLst>
              <a:defRPr>
                <a:solidFill>
                  <a:schemeClr val="tx1"/>
                </a:solidFill>
                <a:latin typeface="Arial" panose="020B0604020202020204" pitchFamily="34" charset="0"/>
              </a:defRPr>
            </a:lvl2pPr>
            <a:lvl3pPr eaLnBrk="0" fontAlgn="base" hangingPunct="0">
              <a:spcBef>
                <a:spcPct val="0"/>
              </a:spcBef>
              <a:spcAft>
                <a:spcPct val="0"/>
              </a:spcAft>
              <a:tabLst>
                <a:tab pos="444500" algn="ctr"/>
              </a:tabLst>
              <a:defRPr>
                <a:solidFill>
                  <a:schemeClr val="tx1"/>
                </a:solidFill>
                <a:latin typeface="Arial" panose="020B0604020202020204" pitchFamily="34" charset="0"/>
              </a:defRPr>
            </a:lvl3pPr>
            <a:lvl4pPr eaLnBrk="0" fontAlgn="base" hangingPunct="0">
              <a:spcBef>
                <a:spcPct val="0"/>
              </a:spcBef>
              <a:spcAft>
                <a:spcPct val="0"/>
              </a:spcAft>
              <a:tabLst>
                <a:tab pos="444500" algn="ctr"/>
              </a:tabLst>
              <a:defRPr>
                <a:solidFill>
                  <a:schemeClr val="tx1"/>
                </a:solidFill>
                <a:latin typeface="Arial" panose="020B0604020202020204" pitchFamily="34" charset="0"/>
              </a:defRPr>
            </a:lvl4pPr>
            <a:lvl5pPr eaLnBrk="0" fontAlgn="base" hangingPunct="0">
              <a:spcBef>
                <a:spcPct val="0"/>
              </a:spcBef>
              <a:spcAft>
                <a:spcPct val="0"/>
              </a:spcAft>
              <a:tabLst>
                <a:tab pos="444500" algn="ctr"/>
              </a:tabLst>
              <a:defRPr>
                <a:solidFill>
                  <a:schemeClr val="tx1"/>
                </a:solidFill>
                <a:latin typeface="Arial" panose="020B0604020202020204" pitchFamily="34" charset="0"/>
              </a:defRPr>
            </a:lvl5pPr>
            <a:lvl6pPr eaLnBrk="0" fontAlgn="base" hangingPunct="0">
              <a:spcBef>
                <a:spcPct val="0"/>
              </a:spcBef>
              <a:spcAft>
                <a:spcPct val="0"/>
              </a:spcAft>
              <a:tabLst>
                <a:tab pos="444500" algn="ctr"/>
              </a:tabLst>
              <a:defRPr>
                <a:solidFill>
                  <a:schemeClr val="tx1"/>
                </a:solidFill>
                <a:latin typeface="Arial" panose="020B0604020202020204" pitchFamily="34" charset="0"/>
              </a:defRPr>
            </a:lvl6pPr>
            <a:lvl7pPr eaLnBrk="0" fontAlgn="base" hangingPunct="0">
              <a:spcBef>
                <a:spcPct val="0"/>
              </a:spcBef>
              <a:spcAft>
                <a:spcPct val="0"/>
              </a:spcAft>
              <a:tabLst>
                <a:tab pos="444500" algn="ctr"/>
              </a:tabLst>
              <a:defRPr>
                <a:solidFill>
                  <a:schemeClr val="tx1"/>
                </a:solidFill>
                <a:latin typeface="Arial" panose="020B0604020202020204" pitchFamily="34" charset="0"/>
              </a:defRPr>
            </a:lvl7pPr>
            <a:lvl8pPr eaLnBrk="0" fontAlgn="base" hangingPunct="0">
              <a:spcBef>
                <a:spcPct val="0"/>
              </a:spcBef>
              <a:spcAft>
                <a:spcPct val="0"/>
              </a:spcAft>
              <a:tabLst>
                <a:tab pos="444500" algn="ctr"/>
              </a:tabLst>
              <a:defRPr>
                <a:solidFill>
                  <a:schemeClr val="tx1"/>
                </a:solidFill>
                <a:latin typeface="Arial" panose="020B0604020202020204" pitchFamily="34" charset="0"/>
              </a:defRPr>
            </a:lvl8pPr>
            <a:lvl9pPr eaLnBrk="0" fontAlgn="base" hangingPunct="0">
              <a:spcBef>
                <a:spcPct val="0"/>
              </a:spcBef>
              <a:spcAft>
                <a:spcPct val="0"/>
              </a:spcAft>
              <a:tabLst>
                <a:tab pos="444500" algn="ctr"/>
              </a:tabLst>
              <a:defRPr>
                <a:solidFill>
                  <a:schemeClr val="tx1"/>
                </a:solidFill>
                <a:latin typeface="Arial" panose="020B0604020202020204" pitchFamily="34" charset="0"/>
              </a:defRPr>
            </a:lvl9pPr>
          </a:lstStyle>
          <a:p>
            <a:pPr defTabSz="844008">
              <a:tabLst>
                <a:tab pos="410281" algn="ctr"/>
              </a:tabLst>
            </a:pPr>
            <a:r>
              <a:rPr lang="ro-RO" altLang="ro-RO" sz="1100" dirty="0">
                <a:solidFill>
                  <a:srgbClr val="000000"/>
                </a:solidFill>
                <a:latin typeface="Century Gothic" panose="020B0502020202020204" pitchFamily="34" charset="0"/>
                <a:ea typeface="Calibri" panose="020F0502020204030204" pitchFamily="34" charset="0"/>
              </a:rPr>
              <a:t>Specifications </a:t>
            </a:r>
            <a:endParaRPr lang="ro-RO" altLang="ro-RO" sz="1600" dirty="0">
              <a:latin typeface="Century Gothic" panose="020B0502020202020204" pitchFamily="34" charset="0"/>
            </a:endParaRPr>
          </a:p>
        </p:txBody>
      </p:sp>
      <p:grpSp>
        <p:nvGrpSpPr>
          <p:cNvPr id="2" name="Group 3">
            <a:extLst>
              <a:ext uri="{FF2B5EF4-FFF2-40B4-BE49-F238E27FC236}">
                <a16:creationId xmlns:a16="http://schemas.microsoft.com/office/drawing/2014/main" id="{9D0E7DB6-A589-CA83-0660-AC59C80F3DCF}"/>
              </a:ext>
            </a:extLst>
          </p:cNvPr>
          <p:cNvGrpSpPr/>
          <p:nvPr/>
        </p:nvGrpSpPr>
        <p:grpSpPr>
          <a:xfrm>
            <a:off x="-5623" y="1"/>
            <a:ext cx="426478" cy="1971675"/>
            <a:chOff x="0" y="0"/>
            <a:chExt cx="348206" cy="2434147"/>
          </a:xfrm>
        </p:grpSpPr>
        <p:sp>
          <p:nvSpPr>
            <p:cNvPr id="5" name="Shape 407">
              <a:extLst>
                <a:ext uri="{FF2B5EF4-FFF2-40B4-BE49-F238E27FC236}">
                  <a16:creationId xmlns:a16="http://schemas.microsoft.com/office/drawing/2014/main" id="{61E70E28-01FF-8C42-5441-3E5E641CE94E}"/>
                </a:ext>
              </a:extLst>
            </p:cNvPr>
            <p:cNvSpPr/>
            <p:nvPr/>
          </p:nvSpPr>
          <p:spPr>
            <a:xfrm>
              <a:off x="0" y="0"/>
              <a:ext cx="348206" cy="2434147"/>
            </a:xfrm>
            <a:custGeom>
              <a:avLst/>
              <a:gdLst/>
              <a:ahLst/>
              <a:cxnLst/>
              <a:rect l="0" t="0" r="0" b="0"/>
              <a:pathLst>
                <a:path w="348206" h="2434147">
                  <a:moveTo>
                    <a:pt x="0" y="0"/>
                  </a:moveTo>
                  <a:lnTo>
                    <a:pt x="348206" y="0"/>
                  </a:lnTo>
                  <a:lnTo>
                    <a:pt x="344296" y="152130"/>
                  </a:lnTo>
                  <a:cubicBezTo>
                    <a:pt x="306041" y="912802"/>
                    <a:pt x="0" y="1673475"/>
                    <a:pt x="0" y="2434147"/>
                  </a:cubicBezTo>
                  <a:lnTo>
                    <a:pt x="0"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ro-RO" sz="2200" dirty="0"/>
            </a:p>
          </p:txBody>
        </p:sp>
      </p:grpSp>
      <p:sp>
        <p:nvSpPr>
          <p:cNvPr id="49" name="TextBox 48"/>
          <p:cNvSpPr txBox="1"/>
          <p:nvPr/>
        </p:nvSpPr>
        <p:spPr>
          <a:xfrm>
            <a:off x="765175" y="276347"/>
            <a:ext cx="4116455" cy="486089"/>
          </a:xfrm>
          <a:prstGeom prst="rect">
            <a:avLst/>
          </a:prstGeom>
          <a:noFill/>
        </p:spPr>
        <p:txBody>
          <a:bodyPr wrap="square" lIns="85149" tIns="42574" rIns="85149" bIns="42574" rtlCol="0">
            <a:spAutoFit/>
          </a:bodyPr>
          <a:lstStyle/>
          <a:p>
            <a:r>
              <a:rPr lang="en-GB" sz="2600" b="1" dirty="0">
                <a:latin typeface="Century Gothic" pitchFamily="34" charset="0"/>
              </a:rPr>
              <a:t>HYBO TL PCS</a:t>
            </a:r>
          </a:p>
        </p:txBody>
      </p:sp>
      <p:graphicFrame>
        <p:nvGraphicFramePr>
          <p:cNvPr id="13" name="Table 12">
            <a:extLst>
              <a:ext uri="{FF2B5EF4-FFF2-40B4-BE49-F238E27FC236}">
                <a16:creationId xmlns:a16="http://schemas.microsoft.com/office/drawing/2014/main" id="{3373A850-CD1B-CBDD-E76B-3FD6FAB3A83A}"/>
              </a:ext>
            </a:extLst>
          </p:cNvPr>
          <p:cNvGraphicFramePr>
            <a:graphicFrameLocks noGrp="1"/>
          </p:cNvGraphicFramePr>
          <p:nvPr>
            <p:extLst>
              <p:ext uri="{D42A27DB-BD31-4B8C-83A1-F6EECF244321}">
                <p14:modId xmlns:p14="http://schemas.microsoft.com/office/powerpoint/2010/main" val="2006615552"/>
              </p:ext>
            </p:extLst>
          </p:nvPr>
        </p:nvGraphicFramePr>
        <p:xfrm>
          <a:off x="856460" y="1483317"/>
          <a:ext cx="4068830" cy="7741206"/>
        </p:xfrm>
        <a:graphic>
          <a:graphicData uri="http://schemas.openxmlformats.org/drawingml/2006/table">
            <a:tbl>
              <a:tblPr>
                <a:tableStyleId>{5C22544A-7EE6-4342-B048-85BDC9FD1C3A}</a:tableStyleId>
              </a:tblPr>
              <a:tblGrid>
                <a:gridCol w="1426852">
                  <a:extLst>
                    <a:ext uri="{9D8B030D-6E8A-4147-A177-3AD203B41FA5}">
                      <a16:colId xmlns:a16="http://schemas.microsoft.com/office/drawing/2014/main" val="3984761198"/>
                    </a:ext>
                  </a:extLst>
                </a:gridCol>
                <a:gridCol w="645804">
                  <a:extLst>
                    <a:ext uri="{9D8B030D-6E8A-4147-A177-3AD203B41FA5}">
                      <a16:colId xmlns:a16="http://schemas.microsoft.com/office/drawing/2014/main" val="3863888121"/>
                    </a:ext>
                  </a:extLst>
                </a:gridCol>
                <a:gridCol w="675185">
                  <a:extLst>
                    <a:ext uri="{9D8B030D-6E8A-4147-A177-3AD203B41FA5}">
                      <a16:colId xmlns:a16="http://schemas.microsoft.com/office/drawing/2014/main" val="20002"/>
                    </a:ext>
                  </a:extLst>
                </a:gridCol>
                <a:gridCol w="672513">
                  <a:extLst>
                    <a:ext uri="{9D8B030D-6E8A-4147-A177-3AD203B41FA5}">
                      <a16:colId xmlns:a16="http://schemas.microsoft.com/office/drawing/2014/main" val="20003"/>
                    </a:ext>
                  </a:extLst>
                </a:gridCol>
                <a:gridCol w="648476">
                  <a:extLst>
                    <a:ext uri="{9D8B030D-6E8A-4147-A177-3AD203B41FA5}">
                      <a16:colId xmlns:a16="http://schemas.microsoft.com/office/drawing/2014/main" val="20004"/>
                    </a:ext>
                  </a:extLst>
                </a:gridCol>
              </a:tblGrid>
              <a:tr h="142009">
                <a:tc>
                  <a:txBody>
                    <a:bodyPr/>
                    <a:lstStyle/>
                    <a:p>
                      <a:pPr algn="l" fontAlgn="ctr"/>
                      <a:r>
                        <a:rPr lang="en-US" sz="600" b="0" i="0" u="none" strike="noStrike" noProof="0" dirty="0">
                          <a:solidFill>
                            <a:schemeClr val="tx1"/>
                          </a:solidFill>
                          <a:effectLst/>
                          <a:latin typeface="+mn-lt"/>
                        </a:rPr>
                        <a:t>Min. Battery Voltage </a:t>
                      </a:r>
                    </a:p>
                  </a:txBody>
                  <a:tcPr marL="4925" marR="4925" marT="5152" marB="0" anchor="ctr">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680 V</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B w="635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458145229"/>
                  </a:ext>
                </a:extLst>
              </a:tr>
              <a:tr h="171796">
                <a:tc>
                  <a:txBody>
                    <a:bodyPr/>
                    <a:lstStyle/>
                    <a:p>
                      <a:pPr algn="l" fontAlgn="ctr"/>
                      <a:r>
                        <a:rPr lang="en-US" sz="600" b="0" i="0" u="none" strike="noStrike" noProof="0" dirty="0">
                          <a:solidFill>
                            <a:schemeClr val="tx1"/>
                          </a:solidFill>
                          <a:effectLst/>
                          <a:latin typeface="+mn-lt"/>
                        </a:rPr>
                        <a:t>Min. Number Of Batteries In Series </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15 Battery Modules</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70343897"/>
                  </a:ext>
                </a:extLst>
              </a:tr>
              <a:tr h="171796">
                <a:tc>
                  <a:txBody>
                    <a:bodyPr/>
                    <a:lstStyle/>
                    <a:p>
                      <a:pPr algn="l" fontAlgn="ctr"/>
                      <a:r>
                        <a:rPr lang="en-US" sz="600" b="0" i="0" u="none" strike="noStrike" noProof="0" dirty="0">
                          <a:solidFill>
                            <a:schemeClr val="tx1"/>
                          </a:solidFill>
                          <a:effectLst/>
                          <a:latin typeface="+mn-lt"/>
                        </a:rPr>
                        <a:t>Max. Battery Voltage </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1000 V</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162531422"/>
                  </a:ext>
                </a:extLst>
              </a:tr>
              <a:tr h="171796">
                <a:tc>
                  <a:txBody>
                    <a:bodyPr/>
                    <a:lstStyle/>
                    <a:p>
                      <a:pPr algn="l" fontAlgn="ctr"/>
                      <a:r>
                        <a:rPr lang="en-US" sz="600" b="0" i="0" u="none" strike="noStrike" noProof="0" dirty="0">
                          <a:solidFill>
                            <a:schemeClr val="tx1"/>
                          </a:solidFill>
                          <a:effectLst/>
                          <a:latin typeface="+mn-lt"/>
                        </a:rPr>
                        <a:t>Max. Number Of Batteries In Series</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17 Battery Modules</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209534617"/>
                  </a:ext>
                </a:extLst>
              </a:tr>
              <a:tr h="171796">
                <a:tc>
                  <a:txBody>
                    <a:bodyPr/>
                    <a:lstStyle/>
                    <a:p>
                      <a:pPr algn="l" fontAlgn="ctr"/>
                      <a:r>
                        <a:rPr lang="en-US" sz="600" b="0" i="0" u="none" strike="noStrike" noProof="0" dirty="0">
                          <a:solidFill>
                            <a:schemeClr val="tx1"/>
                          </a:solidFill>
                          <a:effectLst/>
                          <a:latin typeface="+mn-lt"/>
                        </a:rPr>
                        <a:t>Battery Input Channels </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4</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997874669"/>
                  </a:ext>
                </a:extLst>
              </a:tr>
              <a:tr h="171796">
                <a:tc>
                  <a:txBody>
                    <a:bodyPr/>
                    <a:lstStyle/>
                    <a:p>
                      <a:pPr algn="l" fontAlgn="ctr"/>
                      <a:r>
                        <a:rPr lang="en-US" sz="600" b="0" i="0" u="none" strike="noStrike" noProof="0" dirty="0">
                          <a:solidFill>
                            <a:schemeClr val="tx1"/>
                          </a:solidFill>
                          <a:effectLst/>
                          <a:latin typeface="+mn-lt"/>
                        </a:rPr>
                        <a:t>Max. Charging / Discharging Power </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600" b="0" i="0" u="none" strike="noStrike" noProof="0" dirty="0">
                          <a:solidFill>
                            <a:schemeClr val="tx1"/>
                          </a:solidFill>
                          <a:effectLst/>
                          <a:latin typeface="+mn-lt"/>
                        </a:rPr>
                        <a:t>120 kW</a:t>
                      </a:r>
                    </a:p>
                  </a:txBody>
                  <a:tcPr marL="4925" marR="4925" marT="5152"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600" b="0" i="0" u="none" strike="noStrike" noProof="0" dirty="0">
                          <a:solidFill>
                            <a:schemeClr val="tx1"/>
                          </a:solidFill>
                          <a:effectLst/>
                          <a:latin typeface="+mn-lt"/>
                        </a:rPr>
                        <a:t>180 kW</a:t>
                      </a:r>
                    </a:p>
                  </a:txBody>
                  <a:tcPr marL="4925" marR="4925" marT="5152"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600" b="0" i="0" u="none" strike="noStrike" noProof="0" dirty="0">
                          <a:solidFill>
                            <a:schemeClr val="tx1"/>
                          </a:solidFill>
                          <a:effectLst/>
                          <a:latin typeface="+mn-lt"/>
                        </a:rPr>
                        <a:t>240 kW</a:t>
                      </a:r>
                    </a:p>
                  </a:txBody>
                  <a:tcPr marL="4925" marR="4925" marT="5152"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600" b="0" i="0" u="none" strike="noStrike" noProof="0" dirty="0">
                          <a:solidFill>
                            <a:schemeClr val="tx1"/>
                          </a:solidFill>
                          <a:effectLst/>
                          <a:latin typeface="+mn-lt"/>
                        </a:rPr>
                        <a:t>300 kW</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591022261"/>
                  </a:ext>
                </a:extLst>
              </a:tr>
              <a:tr h="171796">
                <a:tc>
                  <a:txBody>
                    <a:bodyPr/>
                    <a:lstStyle/>
                    <a:p>
                      <a:pPr algn="l" fontAlgn="ctr"/>
                      <a:r>
                        <a:rPr lang="en-US" sz="600" b="0" i="0" u="none" strike="noStrike" noProof="0" dirty="0">
                          <a:solidFill>
                            <a:schemeClr val="tx1"/>
                          </a:solidFill>
                          <a:effectLst/>
                          <a:latin typeface="+mn-lt"/>
                        </a:rPr>
                        <a:t>Grid Type</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3L + N + GND</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82935666"/>
                  </a:ext>
                </a:extLst>
              </a:tr>
              <a:tr h="171796">
                <a:tc>
                  <a:txBody>
                    <a:bodyPr/>
                    <a:lstStyle/>
                    <a:p>
                      <a:pPr algn="l" fontAlgn="ctr"/>
                      <a:r>
                        <a:rPr lang="en-US" sz="600" b="0" i="0" u="none" strike="noStrike" noProof="0" dirty="0">
                          <a:solidFill>
                            <a:schemeClr val="tx1"/>
                          </a:solidFill>
                          <a:effectLst/>
                          <a:latin typeface="+mn-lt"/>
                        </a:rPr>
                        <a:t>Rated Power AC Side </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600" b="0" i="0" u="none" strike="noStrike" noProof="0" dirty="0">
                          <a:solidFill>
                            <a:schemeClr val="tx1"/>
                          </a:solidFill>
                          <a:effectLst/>
                          <a:latin typeface="+mn-lt"/>
                        </a:rPr>
                        <a:t>120 kW</a:t>
                      </a:r>
                    </a:p>
                  </a:txBody>
                  <a:tcPr marL="4925" marR="4925" marT="5152"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600" b="0" i="0" u="none" strike="noStrike" noProof="0" dirty="0">
                          <a:solidFill>
                            <a:schemeClr val="tx1"/>
                          </a:solidFill>
                          <a:effectLst/>
                          <a:latin typeface="+mn-lt"/>
                        </a:rPr>
                        <a:t>180 kW</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600" b="0" i="0" u="none" strike="noStrike" noProof="0" dirty="0">
                          <a:solidFill>
                            <a:schemeClr val="tx1"/>
                          </a:solidFill>
                          <a:effectLst/>
                          <a:latin typeface="+mn-lt"/>
                        </a:rPr>
                        <a:t>240 kW</a:t>
                      </a:r>
                    </a:p>
                  </a:txBody>
                  <a:tcPr marL="4925" marR="4925" marT="5152"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600" b="0" i="0" u="none" strike="noStrike" noProof="0" dirty="0">
                          <a:solidFill>
                            <a:schemeClr val="tx1"/>
                          </a:solidFill>
                          <a:effectLst/>
                          <a:latin typeface="+mn-lt"/>
                        </a:rPr>
                        <a:t>300 kW</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137289695"/>
                  </a:ext>
                </a:extLst>
              </a:tr>
              <a:tr h="171796">
                <a:tc>
                  <a:txBody>
                    <a:bodyPr/>
                    <a:lstStyle/>
                    <a:p>
                      <a:pPr algn="l" fontAlgn="ctr"/>
                      <a:r>
                        <a:rPr lang="en-US" sz="600" b="0" i="0" u="none" strike="noStrike" noProof="0" dirty="0">
                          <a:solidFill>
                            <a:schemeClr val="tx1"/>
                          </a:solidFill>
                          <a:effectLst/>
                          <a:latin typeface="+mn-lt"/>
                        </a:rPr>
                        <a:t>Rated Current AC Side</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600" b="0" i="0" u="none" strike="noStrike" noProof="0" dirty="0">
                          <a:solidFill>
                            <a:schemeClr val="tx1"/>
                          </a:solidFill>
                          <a:effectLst/>
                          <a:latin typeface="+mn-lt"/>
                        </a:rPr>
                        <a:t>172 A</a:t>
                      </a:r>
                    </a:p>
                  </a:txBody>
                  <a:tcPr marL="4925" marR="4925" marT="5152"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600" b="0" i="0" u="none" strike="noStrike" noProof="0" dirty="0">
                          <a:solidFill>
                            <a:schemeClr val="tx1"/>
                          </a:solidFill>
                          <a:effectLst/>
                          <a:latin typeface="+mn-lt"/>
                        </a:rPr>
                        <a:t>258 A</a:t>
                      </a:r>
                    </a:p>
                  </a:txBody>
                  <a:tcPr marL="4925" marR="4925" marT="5152"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600" b="0" i="0" u="none" strike="noStrike" noProof="0" dirty="0">
                          <a:solidFill>
                            <a:schemeClr val="tx1"/>
                          </a:solidFill>
                          <a:effectLst/>
                          <a:latin typeface="+mn-lt"/>
                        </a:rPr>
                        <a:t>344 A</a:t>
                      </a:r>
                    </a:p>
                  </a:txBody>
                  <a:tcPr marL="4925" marR="4925" marT="5152"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600" b="0" i="0" u="none" strike="noStrike" noProof="0" dirty="0">
                          <a:solidFill>
                            <a:schemeClr val="tx1"/>
                          </a:solidFill>
                          <a:effectLst/>
                          <a:latin typeface="+mn-lt"/>
                        </a:rPr>
                        <a:t>430 A</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73125240"/>
                  </a:ext>
                </a:extLst>
              </a:tr>
              <a:tr h="171796">
                <a:tc>
                  <a:txBody>
                    <a:bodyPr/>
                    <a:lstStyle/>
                    <a:p>
                      <a:pPr algn="l" fontAlgn="ctr"/>
                      <a:r>
                        <a:rPr lang="en-US" sz="600" b="0" i="0" u="none" strike="noStrike" noProof="0" dirty="0">
                          <a:solidFill>
                            <a:schemeClr val="tx1"/>
                          </a:solidFill>
                          <a:effectLst/>
                          <a:latin typeface="+mn-lt"/>
                        </a:rPr>
                        <a:t>AC Breakers And Interruption Capacity </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600" b="0" i="0" u="none" strike="noStrike" noProof="0" dirty="0">
                          <a:solidFill>
                            <a:schemeClr val="tx1"/>
                          </a:solidFill>
                          <a:effectLst/>
                          <a:latin typeface="+mn-lt"/>
                        </a:rPr>
                        <a:t>250 A / 70 kA</a:t>
                      </a:r>
                    </a:p>
                  </a:txBody>
                  <a:tcPr marL="4925" marR="4925" marT="5152"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600" b="0" i="0" u="none" strike="noStrike" noProof="0" dirty="0">
                          <a:solidFill>
                            <a:schemeClr val="tx1"/>
                          </a:solidFill>
                          <a:effectLst/>
                          <a:latin typeface="+mn-lt"/>
                        </a:rPr>
                        <a:t>315 A / 70 kA</a:t>
                      </a:r>
                    </a:p>
                  </a:txBody>
                  <a:tcPr marL="4925" marR="4925" marT="5152"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600" b="0" i="0" u="none" strike="noStrike" noProof="0" dirty="0">
                          <a:solidFill>
                            <a:schemeClr val="tx1"/>
                          </a:solidFill>
                          <a:effectLst/>
                          <a:latin typeface="+mn-lt"/>
                        </a:rPr>
                        <a:t>400 A / 70 kA</a:t>
                      </a:r>
                    </a:p>
                  </a:txBody>
                  <a:tcPr marL="4925" marR="4925" marT="5152"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600" b="0" i="0" u="none" strike="noStrike" noProof="0" dirty="0">
                          <a:solidFill>
                            <a:schemeClr val="tx1"/>
                          </a:solidFill>
                          <a:effectLst/>
                          <a:latin typeface="+mn-lt"/>
                        </a:rPr>
                        <a:t>500 A / 70 kA</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829067036"/>
                  </a:ext>
                </a:extLst>
              </a:tr>
              <a:tr h="171796">
                <a:tc>
                  <a:txBody>
                    <a:bodyPr/>
                    <a:lstStyle/>
                    <a:p>
                      <a:pPr algn="l" fontAlgn="ctr"/>
                      <a:r>
                        <a:rPr lang="en-US" sz="600" b="0" i="0" u="none" strike="noStrike" noProof="0" dirty="0">
                          <a:solidFill>
                            <a:schemeClr val="tx1"/>
                          </a:solidFill>
                          <a:effectLst/>
                          <a:latin typeface="+mn-lt"/>
                        </a:rPr>
                        <a:t>Rated Voltage</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400 Vac</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48892051"/>
                  </a:ext>
                </a:extLst>
              </a:tr>
              <a:tr h="171796">
                <a:tc>
                  <a:txBody>
                    <a:bodyPr/>
                    <a:lstStyle/>
                    <a:p>
                      <a:pPr algn="l" fontAlgn="ctr"/>
                      <a:r>
                        <a:rPr lang="en-US" sz="600" b="0" i="0" u="none" strike="noStrike" noProof="0" dirty="0">
                          <a:solidFill>
                            <a:schemeClr val="tx1"/>
                          </a:solidFill>
                          <a:effectLst/>
                          <a:latin typeface="+mn-lt"/>
                        </a:rPr>
                        <a:t>Voltage Range</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400 Vac ± 15 %</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089357765"/>
                  </a:ext>
                </a:extLst>
              </a:tr>
              <a:tr h="171796">
                <a:tc>
                  <a:txBody>
                    <a:bodyPr/>
                    <a:lstStyle/>
                    <a:p>
                      <a:pPr algn="l" fontAlgn="ctr"/>
                      <a:r>
                        <a:rPr lang="en-US" sz="600" b="0" i="0" u="none" strike="noStrike" noProof="0" dirty="0">
                          <a:solidFill>
                            <a:schemeClr val="tx1"/>
                          </a:solidFill>
                          <a:effectLst/>
                          <a:latin typeface="+mn-lt"/>
                        </a:rPr>
                        <a:t>Rated Frequency (Hz)</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50 Hz / 60 Hz</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8600265"/>
                  </a:ext>
                </a:extLst>
              </a:tr>
              <a:tr h="171796">
                <a:tc>
                  <a:txBody>
                    <a:bodyPr/>
                    <a:lstStyle/>
                    <a:p>
                      <a:pPr algn="l" fontAlgn="ctr"/>
                      <a:r>
                        <a:rPr lang="en-US" sz="600" b="0" i="0" u="none" strike="noStrike" noProof="0" dirty="0">
                          <a:solidFill>
                            <a:schemeClr val="tx1"/>
                          </a:solidFill>
                          <a:effectLst/>
                          <a:latin typeface="+mn-lt"/>
                        </a:rPr>
                        <a:t>Frequency Range</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 3 Hz</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67412422"/>
                  </a:ext>
                </a:extLst>
              </a:tr>
              <a:tr h="171796">
                <a:tc>
                  <a:txBody>
                    <a:bodyPr/>
                    <a:lstStyle/>
                    <a:p>
                      <a:pPr algn="l" fontAlgn="ctr"/>
                      <a:r>
                        <a:rPr lang="en-US" sz="600" b="0" i="0" u="none" strike="noStrike" noProof="0" dirty="0">
                          <a:solidFill>
                            <a:schemeClr val="tx1"/>
                          </a:solidFill>
                          <a:effectLst/>
                          <a:latin typeface="+mn-lt"/>
                        </a:rPr>
                        <a:t>Power Factor (Off Grid)</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-0.8 ~ +0.8</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54464419"/>
                  </a:ext>
                </a:extLst>
              </a:tr>
              <a:tr h="171796">
                <a:tc>
                  <a:txBody>
                    <a:bodyPr/>
                    <a:lstStyle/>
                    <a:p>
                      <a:pPr algn="l" fontAlgn="ctr"/>
                      <a:r>
                        <a:rPr lang="en-US" sz="600" b="0" i="0" u="none" strike="noStrike" noProof="0" dirty="0">
                          <a:solidFill>
                            <a:schemeClr val="tx1"/>
                          </a:solidFill>
                          <a:effectLst/>
                          <a:latin typeface="+mn-lt"/>
                        </a:rPr>
                        <a:t>Frequency Accuracy</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0.2 Hz</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1629197"/>
                  </a:ext>
                </a:extLst>
              </a:tr>
              <a:tr h="171796">
                <a:tc>
                  <a:txBody>
                    <a:bodyPr/>
                    <a:lstStyle/>
                    <a:p>
                      <a:pPr algn="l" fontAlgn="ctr"/>
                      <a:r>
                        <a:rPr lang="en-US" sz="600" b="0" i="0" u="none" strike="noStrike" noProof="0" dirty="0">
                          <a:solidFill>
                            <a:schemeClr val="tx1"/>
                          </a:solidFill>
                          <a:effectLst/>
                          <a:latin typeface="+mn-lt"/>
                        </a:rPr>
                        <a:t>Voltage Ripple</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&lt; 3 %</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11398280"/>
                  </a:ext>
                </a:extLst>
              </a:tr>
              <a:tr h="171796">
                <a:tc>
                  <a:txBody>
                    <a:bodyPr/>
                    <a:lstStyle/>
                    <a:p>
                      <a:pPr algn="l" fontAlgn="ctr"/>
                      <a:r>
                        <a:rPr lang="en-US" sz="600" b="0" i="0" u="none" strike="noStrike" noProof="0" dirty="0">
                          <a:solidFill>
                            <a:schemeClr val="tx1"/>
                          </a:solidFill>
                          <a:effectLst/>
                          <a:latin typeface="+mn-lt"/>
                        </a:rPr>
                        <a:t>Current Ripple </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&lt; 2 %</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0317546"/>
                  </a:ext>
                </a:extLst>
              </a:tr>
              <a:tr h="171796">
                <a:tc>
                  <a:txBody>
                    <a:bodyPr/>
                    <a:lstStyle/>
                    <a:p>
                      <a:pPr algn="l" fontAlgn="ctr"/>
                      <a:r>
                        <a:rPr lang="en-US" sz="600" b="0" i="0" u="none" strike="noStrike" noProof="0" dirty="0">
                          <a:solidFill>
                            <a:schemeClr val="tx1"/>
                          </a:solidFill>
                          <a:effectLst/>
                          <a:latin typeface="+mn-lt"/>
                        </a:rPr>
                        <a:t>Output Harmonic Wave</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&lt; 3 %</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35108863"/>
                  </a:ext>
                </a:extLst>
              </a:tr>
              <a:tr h="124919">
                <a:tc>
                  <a:txBody>
                    <a:bodyPr/>
                    <a:lstStyle/>
                    <a:p>
                      <a:pPr algn="l" fontAlgn="ctr"/>
                      <a:r>
                        <a:rPr lang="en-US" sz="600" b="0" i="0" u="none" strike="noStrike" noProof="0" dirty="0">
                          <a:solidFill>
                            <a:schemeClr val="tx1"/>
                          </a:solidFill>
                          <a:effectLst/>
                          <a:latin typeface="+mn-lt"/>
                        </a:rPr>
                        <a:t>Phase Unbalance Load (Off-Grid W/STS Only)</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100%</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43363565"/>
                  </a:ext>
                </a:extLst>
              </a:tr>
              <a:tr h="171796">
                <a:tc>
                  <a:txBody>
                    <a:bodyPr/>
                    <a:lstStyle/>
                    <a:p>
                      <a:pPr algn="l" fontAlgn="ctr"/>
                      <a:r>
                        <a:rPr lang="en-US" sz="600" b="0" i="0" u="none" strike="noStrike" noProof="0" dirty="0">
                          <a:solidFill>
                            <a:schemeClr val="tx1"/>
                          </a:solidFill>
                          <a:effectLst/>
                          <a:latin typeface="+mn-lt"/>
                        </a:rPr>
                        <a:t>STS For EPS (EPS Load Support)</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algn="ctr" fontAlgn="ctr"/>
                      <a:r>
                        <a:rPr lang="en-US" sz="600" b="0" i="0" u="none" strike="noStrike" noProof="0" dirty="0">
                          <a:solidFill>
                            <a:schemeClr val="tx1"/>
                          </a:solidFill>
                          <a:effectLst/>
                          <a:latin typeface="+mn-lt"/>
                        </a:rPr>
                        <a:t>Optional Accessory </a:t>
                      </a:r>
                    </a:p>
                  </a:txBody>
                  <a:tcPr marL="4925" marR="4925" marT="5152"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ctr" fontAlgn="ctr"/>
                      <a:r>
                        <a:rPr lang="en-US" sz="600" b="0" i="0" u="none" strike="noStrike" noProof="0" dirty="0">
                          <a:solidFill>
                            <a:schemeClr val="tx1"/>
                          </a:solidFill>
                          <a:effectLst/>
                          <a:latin typeface="+mn-lt"/>
                        </a:rPr>
                        <a:t>N/A</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88806761"/>
                  </a:ext>
                </a:extLst>
              </a:tr>
              <a:tr h="171796">
                <a:tc>
                  <a:txBody>
                    <a:bodyPr/>
                    <a:lstStyle/>
                    <a:p>
                      <a:pPr algn="l" fontAlgn="ctr"/>
                      <a:r>
                        <a:rPr lang="en-US" sz="600" b="0" i="0" u="none" strike="noStrike" noProof="0" dirty="0">
                          <a:solidFill>
                            <a:schemeClr val="tx1"/>
                          </a:solidFill>
                          <a:effectLst/>
                          <a:latin typeface="+mn-lt"/>
                        </a:rPr>
                        <a:t>STS Switch Time ON To Off Grid</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20 </a:t>
                      </a:r>
                      <a:r>
                        <a:rPr lang="en-US" sz="600" b="0" i="0" u="none" strike="noStrike" noProof="0" dirty="0" err="1">
                          <a:solidFill>
                            <a:schemeClr val="tx1"/>
                          </a:solidFill>
                          <a:effectLst/>
                          <a:latin typeface="+mn-lt"/>
                        </a:rPr>
                        <a:t>ms</a:t>
                      </a:r>
                      <a:r>
                        <a:rPr lang="en-US" sz="600" b="0" i="0" u="none" strike="noStrike" noProof="0" dirty="0">
                          <a:solidFill>
                            <a:schemeClr val="tx1"/>
                          </a:solidFill>
                          <a:effectLst/>
                          <a:latin typeface="+mn-lt"/>
                        </a:rPr>
                        <a:t> (Linear Load)</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39684735"/>
                  </a:ext>
                </a:extLst>
              </a:tr>
              <a:tr h="171796">
                <a:tc>
                  <a:txBody>
                    <a:bodyPr/>
                    <a:lstStyle/>
                    <a:p>
                      <a:pPr algn="l" fontAlgn="ctr"/>
                      <a:r>
                        <a:rPr lang="en-US" sz="600" b="0" i="0" u="none" strike="noStrike" noProof="0" dirty="0">
                          <a:solidFill>
                            <a:schemeClr val="tx1"/>
                          </a:solidFill>
                          <a:effectLst/>
                          <a:latin typeface="+mn-lt"/>
                        </a:rPr>
                        <a:t>STS Switch Time OFF To ON Grid</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30 </a:t>
                      </a:r>
                      <a:r>
                        <a:rPr lang="en-US" sz="600" b="0" i="0" u="none" strike="noStrike" noProof="0" dirty="0" err="1">
                          <a:solidFill>
                            <a:schemeClr val="tx1"/>
                          </a:solidFill>
                          <a:effectLst/>
                          <a:latin typeface="+mn-lt"/>
                        </a:rPr>
                        <a:t>ms</a:t>
                      </a:r>
                      <a:endParaRPr lang="en-US" sz="600" b="0" i="0" u="none" strike="noStrike" noProof="0" dirty="0">
                        <a:solidFill>
                          <a:schemeClr val="tx1"/>
                        </a:solidFill>
                        <a:effectLst/>
                        <a:latin typeface="+mn-lt"/>
                      </a:endParaRP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8385094"/>
                  </a:ext>
                </a:extLst>
              </a:tr>
              <a:tr h="171796">
                <a:tc>
                  <a:txBody>
                    <a:bodyPr/>
                    <a:lstStyle/>
                    <a:p>
                      <a:pPr algn="l" fontAlgn="ctr"/>
                      <a:r>
                        <a:rPr lang="en-US" sz="600" b="0" i="0" u="none" strike="noStrike" noProof="0" dirty="0">
                          <a:solidFill>
                            <a:schemeClr val="tx1"/>
                          </a:solidFill>
                          <a:effectLst/>
                          <a:latin typeface="+mn-lt"/>
                        </a:rPr>
                        <a:t>EPS Overload Support</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0%</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8448550"/>
                  </a:ext>
                </a:extLst>
              </a:tr>
              <a:tr h="171796">
                <a:tc>
                  <a:txBody>
                    <a:bodyPr/>
                    <a:lstStyle/>
                    <a:p>
                      <a:pPr algn="l" fontAlgn="ctr"/>
                      <a:r>
                        <a:rPr lang="en-US" sz="600" b="0" i="0" u="none" strike="noStrike" noProof="0" dirty="0">
                          <a:solidFill>
                            <a:schemeClr val="tx1"/>
                          </a:solidFill>
                          <a:effectLst/>
                          <a:latin typeface="+mn-lt"/>
                        </a:rPr>
                        <a:t>EPS Max. Power (Only With STS Installed)</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100%</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37776136"/>
                  </a:ext>
                </a:extLst>
              </a:tr>
              <a:tr h="122962">
                <a:tc>
                  <a:txBody>
                    <a:bodyPr/>
                    <a:lstStyle/>
                    <a:p>
                      <a:pPr algn="l" fontAlgn="ctr"/>
                      <a:r>
                        <a:rPr lang="en-US" sz="600" b="0" i="0" u="none" strike="noStrike" noProof="0" dirty="0">
                          <a:solidFill>
                            <a:schemeClr val="tx1"/>
                          </a:solidFill>
                          <a:effectLst/>
                          <a:latin typeface="+mn-lt"/>
                        </a:rPr>
                        <a:t>EPS Critical Load Support</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EPS Output Can Support Individually Connected Loads Under Each Inverter </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85604109"/>
                  </a:ext>
                </a:extLst>
              </a:tr>
              <a:tr h="171796">
                <a:tc>
                  <a:txBody>
                    <a:bodyPr/>
                    <a:lstStyle/>
                    <a:p>
                      <a:pPr algn="l" fontAlgn="ctr"/>
                      <a:r>
                        <a:rPr lang="en-US" sz="600" b="0" i="0" u="none" strike="noStrike" noProof="0" dirty="0">
                          <a:solidFill>
                            <a:schemeClr val="tx1"/>
                          </a:solidFill>
                          <a:effectLst/>
                          <a:latin typeface="+mn-lt"/>
                        </a:rPr>
                        <a:t>EPS Output AC Breaker Interruption Capacity </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600" b="0" i="0" u="none" strike="noStrike" noProof="0" dirty="0">
                          <a:solidFill>
                            <a:schemeClr val="tx1"/>
                          </a:solidFill>
                          <a:effectLst/>
                          <a:latin typeface="+mn-lt"/>
                        </a:rPr>
                        <a:t>250 A / 70k A</a:t>
                      </a:r>
                    </a:p>
                  </a:txBody>
                  <a:tcPr marL="4925" marR="4925" marT="5152"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600" b="0" i="0" u="none" strike="noStrike" noProof="0" dirty="0">
                          <a:solidFill>
                            <a:schemeClr val="tx1"/>
                          </a:solidFill>
                          <a:effectLst/>
                          <a:latin typeface="+mn-lt"/>
                        </a:rPr>
                        <a:t>315 A / 70 kA</a:t>
                      </a:r>
                    </a:p>
                  </a:txBody>
                  <a:tcPr marL="4925" marR="4925" marT="5152"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600" b="0" i="0" u="none" strike="noStrike" noProof="0" dirty="0">
                          <a:solidFill>
                            <a:schemeClr val="tx1"/>
                          </a:solidFill>
                          <a:effectLst/>
                          <a:latin typeface="+mn-lt"/>
                        </a:rPr>
                        <a:t>400 A / 70 kA</a:t>
                      </a:r>
                    </a:p>
                  </a:txBody>
                  <a:tcPr marL="4925" marR="4925" marT="5152"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600" b="0" i="0" u="none" strike="noStrike" noProof="0" dirty="0">
                          <a:solidFill>
                            <a:schemeClr val="tx1"/>
                          </a:solidFill>
                          <a:effectLst/>
                          <a:latin typeface="+mn-lt"/>
                        </a:rPr>
                        <a:t>N/A</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85201403"/>
                  </a:ext>
                </a:extLst>
              </a:tr>
              <a:tr h="171796">
                <a:tc>
                  <a:txBody>
                    <a:bodyPr/>
                    <a:lstStyle/>
                    <a:p>
                      <a:pPr algn="l" fontAlgn="ctr"/>
                      <a:r>
                        <a:rPr lang="en-US" sz="600" b="0" i="0" u="none" strike="noStrike" noProof="0" dirty="0">
                          <a:solidFill>
                            <a:schemeClr val="tx1"/>
                          </a:solidFill>
                          <a:effectLst/>
                          <a:latin typeface="+mn-lt"/>
                        </a:rPr>
                        <a:t>Reaction Time To External Commands</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200 </a:t>
                      </a:r>
                      <a:r>
                        <a:rPr lang="en-US" sz="600" b="0" i="0" u="none" strike="noStrike" noProof="0" dirty="0" err="1">
                          <a:solidFill>
                            <a:schemeClr val="tx1"/>
                          </a:solidFill>
                          <a:effectLst/>
                          <a:latin typeface="+mn-lt"/>
                        </a:rPr>
                        <a:t>ms</a:t>
                      </a:r>
                      <a:endParaRPr lang="en-US" sz="600" b="0" i="0" u="none" strike="noStrike" noProof="0" dirty="0">
                        <a:solidFill>
                          <a:schemeClr val="tx1"/>
                        </a:solidFill>
                        <a:effectLst/>
                        <a:latin typeface="+mn-lt"/>
                      </a:endParaRP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8089338"/>
                  </a:ext>
                </a:extLst>
              </a:tr>
              <a:tr h="171796">
                <a:tc>
                  <a:txBody>
                    <a:bodyPr/>
                    <a:lstStyle/>
                    <a:p>
                      <a:pPr algn="l" fontAlgn="ctr"/>
                      <a:r>
                        <a:rPr lang="en-US" sz="600" b="0" i="0" u="none" strike="noStrike" noProof="0" dirty="0">
                          <a:solidFill>
                            <a:schemeClr val="tx1"/>
                          </a:solidFill>
                          <a:effectLst/>
                          <a:latin typeface="+mn-lt"/>
                        </a:rPr>
                        <a:t>Switch Time From Charge To Discharge</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20 </a:t>
                      </a:r>
                      <a:r>
                        <a:rPr lang="en-US" sz="600" b="0" i="0" u="none" strike="noStrike" noProof="0" dirty="0" err="1">
                          <a:solidFill>
                            <a:schemeClr val="tx1"/>
                          </a:solidFill>
                          <a:effectLst/>
                          <a:latin typeface="+mn-lt"/>
                        </a:rPr>
                        <a:t>ms</a:t>
                      </a:r>
                      <a:endParaRPr lang="en-US" sz="600" b="0" i="0" u="none" strike="noStrike" noProof="0" dirty="0">
                        <a:solidFill>
                          <a:schemeClr val="tx1"/>
                        </a:solidFill>
                        <a:effectLst/>
                        <a:latin typeface="+mn-lt"/>
                      </a:endParaRP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98076695"/>
                  </a:ext>
                </a:extLst>
              </a:tr>
              <a:tr h="171796">
                <a:tc>
                  <a:txBody>
                    <a:bodyPr/>
                    <a:lstStyle/>
                    <a:p>
                      <a:pPr algn="l" fontAlgn="ctr"/>
                      <a:r>
                        <a:rPr lang="en-US" sz="600" b="0" i="0" u="none" strike="noStrike" noProof="0" dirty="0">
                          <a:solidFill>
                            <a:schemeClr val="tx1"/>
                          </a:solidFill>
                          <a:effectLst/>
                          <a:latin typeface="+mn-lt"/>
                        </a:rPr>
                        <a:t>Switch Time From Discharge To Charge</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20 </a:t>
                      </a:r>
                      <a:r>
                        <a:rPr lang="en-US" sz="600" b="0" i="0" u="none" strike="noStrike" noProof="0" dirty="0" err="1">
                          <a:solidFill>
                            <a:schemeClr val="tx1"/>
                          </a:solidFill>
                          <a:effectLst/>
                          <a:latin typeface="+mn-lt"/>
                        </a:rPr>
                        <a:t>ms</a:t>
                      </a:r>
                      <a:endParaRPr lang="en-US" sz="600" b="0" i="0" u="none" strike="noStrike" noProof="0" dirty="0">
                        <a:solidFill>
                          <a:schemeClr val="tx1"/>
                        </a:solidFill>
                        <a:effectLst/>
                        <a:latin typeface="+mn-lt"/>
                      </a:endParaRP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575562132"/>
                  </a:ext>
                </a:extLst>
              </a:tr>
              <a:tr h="171796">
                <a:tc>
                  <a:txBody>
                    <a:bodyPr/>
                    <a:lstStyle/>
                    <a:p>
                      <a:pPr algn="l" fontAlgn="ctr"/>
                      <a:r>
                        <a:rPr lang="en-US" sz="600" b="0" i="0" u="none" strike="noStrike" noProof="0" dirty="0">
                          <a:solidFill>
                            <a:schemeClr val="tx1"/>
                          </a:solidFill>
                          <a:effectLst/>
                          <a:latin typeface="+mn-lt"/>
                        </a:rPr>
                        <a:t>System Start Up Capability Off-Grid </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algn="ctr" fontAlgn="ctr"/>
                      <a:r>
                        <a:rPr lang="en-US" sz="600" b="0" i="0" u="none" strike="noStrike" noProof="0" dirty="0">
                          <a:solidFill>
                            <a:schemeClr val="tx1"/>
                          </a:solidFill>
                          <a:effectLst/>
                          <a:latin typeface="+mn-lt"/>
                        </a:rPr>
                        <a:t>OFF Grid + Battery = Operation Granted </a:t>
                      </a:r>
                    </a:p>
                  </a:txBody>
                  <a:tcPr marL="4925" marR="4925" marT="5152"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600" b="0" i="0" u="none" strike="noStrike" noProof="0" dirty="0">
                          <a:solidFill>
                            <a:schemeClr val="tx1"/>
                          </a:solidFill>
                          <a:effectLst/>
                          <a:latin typeface="+mn-lt"/>
                        </a:rPr>
                        <a:t>N/A</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38337855"/>
                  </a:ext>
                </a:extLst>
              </a:tr>
              <a:tr h="171796">
                <a:tc>
                  <a:txBody>
                    <a:bodyPr/>
                    <a:lstStyle/>
                    <a:p>
                      <a:pPr algn="l" fontAlgn="ctr"/>
                      <a:r>
                        <a:rPr lang="en-US" sz="600" b="0" i="0" u="none" strike="noStrike" noProof="0" dirty="0">
                          <a:solidFill>
                            <a:schemeClr val="tx1"/>
                          </a:solidFill>
                          <a:effectLst/>
                          <a:latin typeface="+mn-lt"/>
                        </a:rPr>
                        <a:t>Emergency Stop Intervention </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600 </a:t>
                      </a:r>
                      <a:r>
                        <a:rPr lang="en-US" sz="600" b="0" i="0" u="none" strike="noStrike" noProof="0" dirty="0" err="1">
                          <a:solidFill>
                            <a:schemeClr val="tx1"/>
                          </a:solidFill>
                          <a:effectLst/>
                          <a:latin typeface="+mn-lt"/>
                        </a:rPr>
                        <a:t>ms</a:t>
                      </a:r>
                      <a:endParaRPr lang="en-US" sz="600" b="0" i="0" u="none" strike="noStrike" noProof="0" dirty="0">
                        <a:solidFill>
                          <a:schemeClr val="tx1"/>
                        </a:solidFill>
                        <a:effectLst/>
                        <a:latin typeface="+mn-lt"/>
                      </a:endParaRP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368145123"/>
                  </a:ext>
                </a:extLst>
              </a:tr>
              <a:tr h="171796">
                <a:tc>
                  <a:txBody>
                    <a:bodyPr/>
                    <a:lstStyle/>
                    <a:p>
                      <a:pPr algn="l" fontAlgn="ctr"/>
                      <a:r>
                        <a:rPr lang="en-US" sz="600" b="0" i="0" u="none" strike="noStrike" noProof="0" dirty="0">
                          <a:solidFill>
                            <a:schemeClr val="tx1"/>
                          </a:solidFill>
                          <a:effectLst/>
                          <a:latin typeface="+mn-lt"/>
                        </a:rPr>
                        <a:t>IP Rating</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IP20</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55292148"/>
                  </a:ext>
                </a:extLst>
              </a:tr>
              <a:tr h="171796">
                <a:tc>
                  <a:txBody>
                    <a:bodyPr/>
                    <a:lstStyle/>
                    <a:p>
                      <a:pPr algn="l" fontAlgn="ctr"/>
                      <a:r>
                        <a:rPr lang="en-US" sz="600" b="0" i="0" u="none" strike="noStrike" noProof="0" dirty="0">
                          <a:solidFill>
                            <a:schemeClr val="tx1"/>
                          </a:solidFill>
                          <a:effectLst/>
                          <a:latin typeface="+mn-lt"/>
                        </a:rPr>
                        <a:t>Working Temperature</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-20 °C ~ +55 °C (Over 45 °C Derating)</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12688430"/>
                  </a:ext>
                </a:extLst>
              </a:tr>
              <a:tr h="171796">
                <a:tc>
                  <a:txBody>
                    <a:bodyPr/>
                    <a:lstStyle/>
                    <a:p>
                      <a:pPr algn="l" fontAlgn="ctr"/>
                      <a:r>
                        <a:rPr lang="en-US" sz="600" b="0" i="0" u="none" strike="noStrike" noProof="0" dirty="0">
                          <a:solidFill>
                            <a:schemeClr val="tx1"/>
                          </a:solidFill>
                          <a:effectLst/>
                          <a:latin typeface="+mn-lt"/>
                        </a:rPr>
                        <a:t>Humidity</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0 % RH ~ 95 % RH, Non-condensing</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0448173"/>
                  </a:ext>
                </a:extLst>
              </a:tr>
              <a:tr h="171796">
                <a:tc>
                  <a:txBody>
                    <a:bodyPr/>
                    <a:lstStyle/>
                    <a:p>
                      <a:pPr algn="l" fontAlgn="ctr"/>
                      <a:r>
                        <a:rPr lang="en-US" sz="600" b="0" i="0" u="none" strike="noStrike" noProof="0" dirty="0">
                          <a:solidFill>
                            <a:schemeClr val="tx1"/>
                          </a:solidFill>
                          <a:effectLst/>
                          <a:latin typeface="+mn-lt"/>
                        </a:rPr>
                        <a:t>Working Altitude</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At 45 °C, 2000 m (No Derating), 2000 m ~ 4000 m Derating</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4053871"/>
                  </a:ext>
                </a:extLst>
              </a:tr>
              <a:tr h="171796">
                <a:tc>
                  <a:txBody>
                    <a:bodyPr/>
                    <a:lstStyle/>
                    <a:p>
                      <a:pPr algn="l" fontAlgn="ctr"/>
                      <a:r>
                        <a:rPr lang="en-US" sz="600" b="0" i="0" u="none" strike="noStrike" noProof="0" dirty="0">
                          <a:solidFill>
                            <a:schemeClr val="tx1"/>
                          </a:solidFill>
                          <a:effectLst/>
                          <a:latin typeface="+mn-lt"/>
                        </a:rPr>
                        <a:t>Noise</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&lt; 75 Db</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9019928"/>
                  </a:ext>
                </a:extLst>
              </a:tr>
              <a:tr h="171796">
                <a:tc>
                  <a:txBody>
                    <a:bodyPr/>
                    <a:lstStyle/>
                    <a:p>
                      <a:pPr algn="l" fontAlgn="ctr"/>
                      <a:r>
                        <a:rPr lang="en-US" sz="600" b="0" i="0" u="none" strike="noStrike" noProof="0" dirty="0">
                          <a:solidFill>
                            <a:schemeClr val="tx1"/>
                          </a:solidFill>
                          <a:effectLst/>
                          <a:latin typeface="+mn-lt"/>
                        </a:rPr>
                        <a:t>Communication</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RS485, CAN, Wi-Fi (SUNSPEC) </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5593323"/>
                  </a:ext>
                </a:extLst>
              </a:tr>
              <a:tr h="171796">
                <a:tc>
                  <a:txBody>
                    <a:bodyPr/>
                    <a:lstStyle/>
                    <a:p>
                      <a:pPr algn="l" fontAlgn="ctr"/>
                      <a:r>
                        <a:rPr lang="en-US" sz="600" b="0" i="0" u="none" strike="noStrike" noProof="0" dirty="0">
                          <a:solidFill>
                            <a:schemeClr val="tx1"/>
                          </a:solidFill>
                          <a:effectLst/>
                          <a:latin typeface="+mn-lt"/>
                        </a:rPr>
                        <a:t>Protocol</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CAN, Modbus TCP/IP</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5597774"/>
                  </a:ext>
                </a:extLst>
              </a:tr>
              <a:tr h="171796">
                <a:tc>
                  <a:txBody>
                    <a:bodyPr/>
                    <a:lstStyle/>
                    <a:p>
                      <a:pPr algn="l" fontAlgn="ctr"/>
                      <a:r>
                        <a:rPr lang="en-US" sz="600" b="0" i="0" u="none" strike="noStrike" noProof="0" dirty="0">
                          <a:solidFill>
                            <a:schemeClr val="tx1"/>
                          </a:solidFill>
                          <a:effectLst/>
                          <a:latin typeface="+mn-lt"/>
                        </a:rPr>
                        <a:t>Installation</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Indoor In Controlled Temperature Room</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9569642"/>
                  </a:ext>
                </a:extLst>
              </a:tr>
              <a:tr h="171796">
                <a:tc>
                  <a:txBody>
                    <a:bodyPr/>
                    <a:lstStyle/>
                    <a:p>
                      <a:pPr algn="l" fontAlgn="ctr"/>
                      <a:r>
                        <a:rPr lang="en-US" sz="600" b="0" i="0" u="none" strike="noStrike" noProof="0" dirty="0">
                          <a:solidFill>
                            <a:schemeClr val="tx1"/>
                          </a:solidFill>
                          <a:effectLst/>
                          <a:latin typeface="+mn-lt"/>
                        </a:rPr>
                        <a:t>Maximum Efficiency</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97%</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33071968"/>
                  </a:ext>
                </a:extLst>
              </a:tr>
              <a:tr h="171796">
                <a:tc>
                  <a:txBody>
                    <a:bodyPr/>
                    <a:lstStyle/>
                    <a:p>
                      <a:pPr algn="l" fontAlgn="ctr"/>
                      <a:r>
                        <a:rPr lang="en-US" sz="600" b="0" i="0" u="none" strike="noStrike" noProof="0" dirty="0">
                          <a:solidFill>
                            <a:schemeClr val="tx1"/>
                          </a:solidFill>
                          <a:effectLst/>
                          <a:latin typeface="+mn-lt"/>
                        </a:rPr>
                        <a:t>Isolation</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Transformer-less</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35243357"/>
                  </a:ext>
                </a:extLst>
              </a:tr>
              <a:tr h="171796">
                <a:tc>
                  <a:txBody>
                    <a:bodyPr/>
                    <a:lstStyle/>
                    <a:p>
                      <a:pPr algn="l" fontAlgn="ctr"/>
                      <a:r>
                        <a:rPr lang="en-US" sz="600" b="0" i="0" u="none" strike="noStrike" noProof="0" dirty="0">
                          <a:solidFill>
                            <a:schemeClr val="tx1"/>
                          </a:solidFill>
                          <a:effectLst/>
                          <a:latin typeface="+mn-lt"/>
                        </a:rPr>
                        <a:t>Protection Class</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Class I</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8973338"/>
                  </a:ext>
                </a:extLst>
              </a:tr>
              <a:tr h="135884">
                <a:tc>
                  <a:txBody>
                    <a:bodyPr/>
                    <a:lstStyle/>
                    <a:p>
                      <a:pPr algn="l" fontAlgn="ctr"/>
                      <a:r>
                        <a:rPr lang="en-US" sz="600" b="0" i="0" u="none" strike="noStrike" noProof="0" dirty="0">
                          <a:solidFill>
                            <a:schemeClr val="tx1"/>
                          </a:solidFill>
                          <a:effectLst/>
                          <a:latin typeface="+mn-lt"/>
                        </a:rPr>
                        <a:t>Cooling Type</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i="0" u="none" strike="noStrike" noProof="0" dirty="0">
                          <a:solidFill>
                            <a:schemeClr val="tx1"/>
                          </a:solidFill>
                          <a:effectLst/>
                          <a:latin typeface="+mn-lt"/>
                        </a:rPr>
                        <a:t>Forced Air </a:t>
                      </a: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1434217"/>
                  </a:ext>
                </a:extLst>
              </a:tr>
              <a:tr h="171796">
                <a:tc>
                  <a:txBody>
                    <a:bodyPr/>
                    <a:lstStyle/>
                    <a:p>
                      <a:pPr algn="l" fontAlgn="ctr"/>
                      <a:r>
                        <a:rPr lang="en-US" sz="600" b="0" i="0" u="none" strike="noStrike" noProof="0" dirty="0">
                          <a:solidFill>
                            <a:schemeClr val="tx1"/>
                          </a:solidFill>
                          <a:effectLst/>
                          <a:latin typeface="+mn-lt"/>
                        </a:rPr>
                        <a:t>Dimensions (W x D x H) (mm)</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fontAlgn="ctr"/>
                      <a:r>
                        <a:rPr lang="en-US" sz="600" b="0" u="none" strike="noStrike" noProof="0" dirty="0">
                          <a:solidFill>
                            <a:schemeClr val="tx1"/>
                          </a:solidFill>
                          <a:effectLst/>
                        </a:rPr>
                        <a:t>1177 x 1000 x 2150</a:t>
                      </a:r>
                      <a:endParaRPr lang="en-US" sz="600" b="0" i="0" u="none" strike="noStrike" noProof="0" dirty="0">
                        <a:solidFill>
                          <a:schemeClr val="tx1"/>
                        </a:solidFill>
                        <a:effectLst/>
                        <a:latin typeface="+mn-lt"/>
                      </a:endParaRP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999912967"/>
                  </a:ext>
                </a:extLst>
              </a:tr>
              <a:tr h="171796">
                <a:tc>
                  <a:txBody>
                    <a:bodyPr/>
                    <a:lstStyle/>
                    <a:p>
                      <a:pPr algn="l" fontAlgn="ctr"/>
                      <a:r>
                        <a:rPr lang="en-US" sz="600" b="0" i="0" u="none" strike="noStrike" noProof="0" dirty="0">
                          <a:solidFill>
                            <a:schemeClr val="tx1"/>
                          </a:solidFill>
                          <a:effectLst/>
                          <a:latin typeface="+mn-lt"/>
                        </a:rPr>
                        <a:t>Weight</a:t>
                      </a:r>
                    </a:p>
                  </a:txBody>
                  <a:tcPr marL="4925" marR="4925" marT="5152"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600" b="0" u="none" strike="noStrike" noProof="0" dirty="0">
                          <a:solidFill>
                            <a:schemeClr val="tx1"/>
                          </a:solidFill>
                          <a:effectLst/>
                        </a:rPr>
                        <a:t>470 kg</a:t>
                      </a:r>
                      <a:endParaRPr lang="en-US" sz="600" b="0" i="0" u="none" strike="noStrike" noProof="0" dirty="0">
                        <a:solidFill>
                          <a:schemeClr val="tx1"/>
                        </a:solidFill>
                        <a:effectLst/>
                        <a:latin typeface="+mn-lt"/>
                      </a:endParaRPr>
                    </a:p>
                  </a:txBody>
                  <a:tcPr marL="4925" marR="4925" marT="5152"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600" b="0" u="none" strike="noStrike" noProof="0" dirty="0">
                          <a:solidFill>
                            <a:schemeClr val="tx1"/>
                          </a:solidFill>
                          <a:effectLst/>
                        </a:rPr>
                        <a:t>500 kg</a:t>
                      </a:r>
                      <a:endParaRPr lang="en-US" sz="600" b="0" i="0" u="none" strike="noStrike" noProof="0" dirty="0">
                        <a:solidFill>
                          <a:schemeClr val="tx1"/>
                        </a:solidFill>
                        <a:effectLst/>
                        <a:latin typeface="+mn-lt"/>
                      </a:endParaRPr>
                    </a:p>
                  </a:txBody>
                  <a:tcPr marL="4925" marR="4925" marT="5152"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600" b="0" u="none" strike="noStrike" noProof="0" dirty="0">
                          <a:solidFill>
                            <a:schemeClr val="tx1"/>
                          </a:solidFill>
                          <a:effectLst/>
                        </a:rPr>
                        <a:t>530 kg</a:t>
                      </a:r>
                      <a:endParaRPr lang="en-US" sz="600" b="0" i="0" u="none" strike="noStrike" noProof="0" dirty="0">
                        <a:solidFill>
                          <a:schemeClr val="tx1"/>
                        </a:solidFill>
                        <a:effectLst/>
                        <a:latin typeface="+mn-lt"/>
                      </a:endParaRPr>
                    </a:p>
                  </a:txBody>
                  <a:tcPr marL="4925" marR="4925" marT="5152"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ctr"/>
                      <a:r>
                        <a:rPr lang="en-US" sz="600" b="0" u="none" strike="noStrike" noProof="0" dirty="0">
                          <a:solidFill>
                            <a:schemeClr val="tx1"/>
                          </a:solidFill>
                          <a:effectLst/>
                        </a:rPr>
                        <a:t>530 kg</a:t>
                      </a:r>
                      <a:endParaRPr lang="en-US" sz="600" b="0" i="0" u="none" strike="noStrike" noProof="0" dirty="0">
                        <a:solidFill>
                          <a:schemeClr val="tx1"/>
                        </a:solidFill>
                        <a:effectLst/>
                        <a:latin typeface="+mn-lt"/>
                      </a:endParaRPr>
                    </a:p>
                  </a:txBody>
                  <a:tcPr marL="4925" marR="4925" marT="5152" marB="0" anchor="ctr">
                    <a:lnL w="12700" cap="flat" cmpd="sng" algn="ctr">
                      <a:solidFill>
                        <a:schemeClr val="bg1">
                          <a:lumMod val="85000"/>
                        </a:schemeClr>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583198362"/>
                  </a:ext>
                </a:extLst>
              </a:tr>
            </a:tbl>
          </a:graphicData>
        </a:graphic>
      </p:graphicFrame>
      <p:sp>
        <p:nvSpPr>
          <p:cNvPr id="23" name="CasellaDiTesto 10">
            <a:extLst>
              <a:ext uri="{FF2B5EF4-FFF2-40B4-BE49-F238E27FC236}">
                <a16:creationId xmlns:a16="http://schemas.microsoft.com/office/drawing/2014/main" id="{143AA0B1-9404-FA3A-6F7A-80C9CC0CAE83}"/>
              </a:ext>
            </a:extLst>
          </p:cNvPr>
          <p:cNvSpPr txBox="1"/>
          <p:nvPr/>
        </p:nvSpPr>
        <p:spPr>
          <a:xfrm>
            <a:off x="170903" y="9336328"/>
            <a:ext cx="4857050" cy="369332"/>
          </a:xfrm>
          <a:prstGeom prst="rect">
            <a:avLst/>
          </a:prstGeom>
          <a:noFill/>
        </p:spPr>
        <p:txBody>
          <a:bodyPr wrap="square">
            <a:spAutoFit/>
          </a:bodyPr>
          <a:lstStyle/>
          <a:p>
            <a:pPr algn="r"/>
            <a:r>
              <a:rPr lang="en-US" sz="600" dirty="0"/>
              <a:t>We recommend contacting WeCo for the most up-to-date datasheet, read warranty and manual before making any purchasing decisions.</a:t>
            </a:r>
          </a:p>
          <a:p>
            <a:pPr algn="r"/>
            <a:r>
              <a:rPr lang="en-US" sz="600" dirty="0"/>
              <a:t>No part of this document can be copied or reproduced without WeCo written permission.</a:t>
            </a:r>
          </a:p>
          <a:p>
            <a:pPr algn="r"/>
            <a:r>
              <a:rPr lang="en-US" sz="600" dirty="0"/>
              <a:t>All data is subject to change without prior notice.</a:t>
            </a:r>
          </a:p>
        </p:txBody>
      </p:sp>
      <p:pic>
        <p:nvPicPr>
          <p:cNvPr id="4" name="Immagine 3">
            <a:extLst>
              <a:ext uri="{FF2B5EF4-FFF2-40B4-BE49-F238E27FC236}">
                <a16:creationId xmlns:a16="http://schemas.microsoft.com/office/drawing/2014/main" id="{EAFA8FAE-AF30-0335-8551-255A4B881A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334" y="5127792"/>
            <a:ext cx="1551369" cy="4353841"/>
          </a:xfrm>
          <a:prstGeom prst="rect">
            <a:avLst/>
          </a:prstGeom>
        </p:spPr>
      </p:pic>
      <p:sp>
        <p:nvSpPr>
          <p:cNvPr id="3" name="TextBox 2">
            <a:extLst>
              <a:ext uri="{FF2B5EF4-FFF2-40B4-BE49-F238E27FC236}">
                <a16:creationId xmlns:a16="http://schemas.microsoft.com/office/drawing/2014/main" id="{7C0D602A-3ABA-5C89-9766-4EBB4419D212}"/>
              </a:ext>
            </a:extLst>
          </p:cNvPr>
          <p:cNvSpPr txBox="1"/>
          <p:nvPr/>
        </p:nvSpPr>
        <p:spPr>
          <a:xfrm>
            <a:off x="765174" y="683013"/>
            <a:ext cx="3311915" cy="286034"/>
          </a:xfrm>
          <a:prstGeom prst="rect">
            <a:avLst/>
          </a:prstGeom>
          <a:noFill/>
        </p:spPr>
        <p:txBody>
          <a:bodyPr wrap="square" lIns="85149" tIns="42574" rIns="85149" bIns="42574" rtlCol="0">
            <a:spAutoFit/>
          </a:bodyPr>
          <a:lstStyle/>
          <a:p>
            <a:r>
              <a:rPr lang="en-GB" sz="1300" dirty="0">
                <a:latin typeface="Century Gothic" pitchFamily="34" charset="0"/>
              </a:rPr>
              <a:t>TRANSFORMERLESS PCS INVERTER </a:t>
            </a:r>
          </a:p>
        </p:txBody>
      </p:sp>
    </p:spTree>
    <p:extLst>
      <p:ext uri="{BB962C8B-B14F-4D97-AF65-F5344CB8AC3E}">
        <p14:creationId xmlns:p14="http://schemas.microsoft.com/office/powerpoint/2010/main" val="4273793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141A5596-FF9D-87D2-2610-71738667CC1D}"/>
              </a:ext>
            </a:extLst>
          </p:cNvPr>
          <p:cNvGraphicFramePr>
            <a:graphicFrameLocks noGrp="1"/>
          </p:cNvGraphicFramePr>
          <p:nvPr>
            <p:extLst>
              <p:ext uri="{D42A27DB-BD31-4B8C-83A1-F6EECF244321}">
                <p14:modId xmlns:p14="http://schemas.microsoft.com/office/powerpoint/2010/main" val="2890711206"/>
              </p:ext>
            </p:extLst>
          </p:nvPr>
        </p:nvGraphicFramePr>
        <p:xfrm>
          <a:off x="4406840" y="1015423"/>
          <a:ext cx="2251862" cy="208584"/>
        </p:xfrm>
        <a:graphic>
          <a:graphicData uri="http://schemas.openxmlformats.org/drawingml/2006/table">
            <a:tbl>
              <a:tblPr firstRow="1" bandRow="1">
                <a:tableStyleId>{5C22544A-7EE6-4342-B048-85BDC9FD1C3A}</a:tableStyleId>
              </a:tblPr>
              <a:tblGrid>
                <a:gridCol w="1117193">
                  <a:extLst>
                    <a:ext uri="{9D8B030D-6E8A-4147-A177-3AD203B41FA5}">
                      <a16:colId xmlns:a16="http://schemas.microsoft.com/office/drawing/2014/main" val="143041220"/>
                    </a:ext>
                  </a:extLst>
                </a:gridCol>
                <a:gridCol w="1134669">
                  <a:extLst>
                    <a:ext uri="{9D8B030D-6E8A-4147-A177-3AD203B41FA5}">
                      <a16:colId xmlns:a16="http://schemas.microsoft.com/office/drawing/2014/main" val="1539684718"/>
                    </a:ext>
                  </a:extLst>
                </a:gridCol>
              </a:tblGrid>
              <a:tr h="208584">
                <a:tc>
                  <a:txBody>
                    <a:bodyPr/>
                    <a:lstStyle/>
                    <a:p>
                      <a:pPr algn="ctr"/>
                      <a:r>
                        <a:rPr lang="ro-RO" sz="700" b="0" dirty="0">
                          <a:solidFill>
                            <a:schemeClr val="tx1"/>
                          </a:solidFill>
                          <a:latin typeface="Lato" panose="020F0502020204030203" pitchFamily="34" charset="0"/>
                        </a:rPr>
                        <a:t>120/1</a:t>
                      </a:r>
                      <a:r>
                        <a:rPr lang="en-GB" sz="700" b="0" dirty="0">
                          <a:solidFill>
                            <a:schemeClr val="tx1"/>
                          </a:solidFill>
                          <a:latin typeface="Lato" panose="020F0502020204030203" pitchFamily="34" charset="0"/>
                        </a:rPr>
                        <a:t>20</a:t>
                      </a:r>
                      <a:endParaRPr lang="ro-RO" sz="700" b="0" dirty="0">
                        <a:solidFill>
                          <a:schemeClr val="tx1"/>
                        </a:solidFill>
                        <a:latin typeface="Lato" panose="020F0502020204030203" pitchFamily="34" charset="0"/>
                      </a:endParaRPr>
                    </a:p>
                  </a:txBody>
                  <a:tcPr marL="65314" marR="65314" marT="32657" marB="32657" anchor="ctr">
                    <a:solidFill>
                      <a:srgbClr val="F7F8F9"/>
                    </a:solidFill>
                  </a:tcPr>
                </a:tc>
                <a:tc>
                  <a:txBody>
                    <a:bodyPr/>
                    <a:lstStyle/>
                    <a:p>
                      <a:pPr algn="ctr"/>
                      <a:r>
                        <a:rPr lang="ro-RO" sz="700" b="0" kern="1200" dirty="0">
                          <a:solidFill>
                            <a:schemeClr val="tx1"/>
                          </a:solidFill>
                          <a:latin typeface="Lato" panose="020F0502020204030203" pitchFamily="34" charset="0"/>
                          <a:ea typeface="+mn-ea"/>
                          <a:cs typeface="+mn-cs"/>
                        </a:rPr>
                        <a:t>1</a:t>
                      </a:r>
                      <a:r>
                        <a:rPr lang="it-IT" sz="700" b="0" kern="1200" dirty="0">
                          <a:solidFill>
                            <a:schemeClr val="tx1"/>
                          </a:solidFill>
                          <a:latin typeface="Lato" panose="020F0502020204030203" pitchFamily="34" charset="0"/>
                          <a:ea typeface="+mn-ea"/>
                          <a:cs typeface="+mn-cs"/>
                        </a:rPr>
                        <a:t>2</a:t>
                      </a:r>
                      <a:r>
                        <a:rPr lang="ro-RO" sz="700" b="0" kern="1200" dirty="0">
                          <a:solidFill>
                            <a:schemeClr val="tx1"/>
                          </a:solidFill>
                          <a:latin typeface="Lato" panose="020F0502020204030203" pitchFamily="34" charset="0"/>
                          <a:ea typeface="+mn-ea"/>
                          <a:cs typeface="+mn-cs"/>
                        </a:rPr>
                        <a:t>0/1</a:t>
                      </a:r>
                      <a:r>
                        <a:rPr lang="it-IT" sz="700" b="0" kern="1200" dirty="0">
                          <a:solidFill>
                            <a:schemeClr val="tx1"/>
                          </a:solidFill>
                          <a:latin typeface="Lato" panose="020F0502020204030203" pitchFamily="34" charset="0"/>
                          <a:ea typeface="+mn-ea"/>
                          <a:cs typeface="+mn-cs"/>
                        </a:rPr>
                        <a:t>8</a:t>
                      </a:r>
                      <a:r>
                        <a:rPr lang="ro-RO" sz="700" b="0" kern="1200" dirty="0">
                          <a:solidFill>
                            <a:schemeClr val="tx1"/>
                          </a:solidFill>
                          <a:latin typeface="Lato" panose="020F0502020204030203" pitchFamily="34" charset="0"/>
                          <a:ea typeface="+mn-ea"/>
                          <a:cs typeface="+mn-cs"/>
                        </a:rPr>
                        <a:t>0</a:t>
                      </a:r>
                    </a:p>
                  </a:txBody>
                  <a:tcPr marL="65314" marR="65314" marT="32657" marB="32657" anchor="ctr">
                    <a:solidFill>
                      <a:srgbClr val="F7F8F9"/>
                    </a:solidFill>
                  </a:tcPr>
                </a:tc>
                <a:extLst>
                  <a:ext uri="{0D108BD9-81ED-4DB2-BD59-A6C34878D82A}">
                    <a16:rowId xmlns:a16="http://schemas.microsoft.com/office/drawing/2014/main" val="938631643"/>
                  </a:ext>
                </a:extLst>
              </a:tr>
            </a:tbl>
          </a:graphicData>
        </a:graphic>
      </p:graphicFrame>
      <p:graphicFrame>
        <p:nvGraphicFramePr>
          <p:cNvPr id="19" name="Table 18">
            <a:extLst>
              <a:ext uri="{FF2B5EF4-FFF2-40B4-BE49-F238E27FC236}">
                <a16:creationId xmlns:a16="http://schemas.microsoft.com/office/drawing/2014/main" id="{4AAAC552-9526-C9C7-1A38-D9DA257F6D38}"/>
              </a:ext>
            </a:extLst>
          </p:cNvPr>
          <p:cNvGraphicFramePr>
            <a:graphicFrameLocks noGrp="1"/>
          </p:cNvGraphicFramePr>
          <p:nvPr>
            <p:extLst>
              <p:ext uri="{D42A27DB-BD31-4B8C-83A1-F6EECF244321}">
                <p14:modId xmlns:p14="http://schemas.microsoft.com/office/powerpoint/2010/main" val="1016782963"/>
              </p:ext>
            </p:extLst>
          </p:nvPr>
        </p:nvGraphicFramePr>
        <p:xfrm>
          <a:off x="1831507" y="1193799"/>
          <a:ext cx="779958" cy="8134410"/>
        </p:xfrm>
        <a:graphic>
          <a:graphicData uri="http://schemas.openxmlformats.org/drawingml/2006/table">
            <a:tbl>
              <a:tblPr>
                <a:tableStyleId>{5C22544A-7EE6-4342-B048-85BDC9FD1C3A}</a:tableStyleId>
              </a:tblPr>
              <a:tblGrid>
                <a:gridCol w="779958">
                  <a:extLst>
                    <a:ext uri="{9D8B030D-6E8A-4147-A177-3AD203B41FA5}">
                      <a16:colId xmlns:a16="http://schemas.microsoft.com/office/drawing/2014/main" val="2549280607"/>
                    </a:ext>
                  </a:extLst>
                </a:gridCol>
              </a:tblGrid>
              <a:tr h="1247598">
                <a:tc>
                  <a:txBody>
                    <a:bodyPr/>
                    <a:lstStyle/>
                    <a:p>
                      <a:pPr algn="ctr"/>
                      <a:r>
                        <a:rPr lang="en-GB" sz="600" dirty="0">
                          <a:latin typeface="+mn-lt"/>
                        </a:rPr>
                        <a:t>PV INPUT</a:t>
                      </a:r>
                      <a:endParaRPr lang="ro-RO" sz="600" dirty="0">
                        <a:latin typeface="+mn-lt"/>
                      </a:endParaRPr>
                    </a:p>
                  </a:txBody>
                  <a:tcPr marL="65314" marR="65314" marT="32657" marB="32657" anchor="ctr">
                    <a:solidFill>
                      <a:srgbClr val="F7F8F9"/>
                    </a:solidFill>
                  </a:tcPr>
                </a:tc>
                <a:extLst>
                  <a:ext uri="{0D108BD9-81ED-4DB2-BD59-A6C34878D82A}">
                    <a16:rowId xmlns:a16="http://schemas.microsoft.com/office/drawing/2014/main" val="2210667929"/>
                  </a:ext>
                </a:extLst>
              </a:tr>
              <a:tr h="1431068">
                <a:tc>
                  <a:txBody>
                    <a:bodyPr/>
                    <a:lstStyle/>
                    <a:p>
                      <a:pPr algn="ctr"/>
                      <a:r>
                        <a:rPr lang="ro-RO" sz="600" dirty="0">
                          <a:latin typeface="+mn-lt"/>
                        </a:rPr>
                        <a:t>PV </a:t>
                      </a:r>
                      <a:r>
                        <a:rPr lang="en-GB" sz="600" dirty="0">
                          <a:latin typeface="+mn-lt"/>
                        </a:rPr>
                        <a:t>COMBINER BOX</a:t>
                      </a:r>
                      <a:endParaRPr lang="ro-RO" sz="600" dirty="0">
                        <a:latin typeface="+mn-lt"/>
                      </a:endParaRPr>
                    </a:p>
                  </a:txBody>
                  <a:tcPr marL="65314" marR="65314" marT="32657" marB="32657" anchor="ctr">
                    <a:solidFill>
                      <a:srgbClr val="F7F8F9"/>
                    </a:solidFill>
                  </a:tcPr>
                </a:tc>
                <a:extLst>
                  <a:ext uri="{0D108BD9-81ED-4DB2-BD59-A6C34878D82A}">
                    <a16:rowId xmlns:a16="http://schemas.microsoft.com/office/drawing/2014/main" val="362115412"/>
                  </a:ext>
                </a:extLst>
              </a:tr>
              <a:tr h="660493">
                <a:tc>
                  <a:txBody>
                    <a:bodyPr/>
                    <a:lstStyle/>
                    <a:p>
                      <a:pPr algn="ctr"/>
                      <a:r>
                        <a:rPr lang="ro-RO" sz="600" dirty="0">
                          <a:latin typeface="+mn-lt"/>
                        </a:rPr>
                        <a:t>B</a:t>
                      </a:r>
                      <a:r>
                        <a:rPr lang="en-GB" sz="600" dirty="0">
                          <a:latin typeface="+mn-lt"/>
                        </a:rPr>
                        <a:t>ATTERY</a:t>
                      </a:r>
                      <a:endParaRPr lang="ro-RO" sz="600" dirty="0">
                        <a:latin typeface="+mn-lt"/>
                      </a:endParaRPr>
                    </a:p>
                  </a:txBody>
                  <a:tcPr marL="65314" marR="65314" marT="32657" marB="32657" anchor="ctr">
                    <a:solidFill>
                      <a:srgbClr val="F7F8F9"/>
                    </a:solidFill>
                  </a:tcPr>
                </a:tc>
                <a:extLst>
                  <a:ext uri="{0D108BD9-81ED-4DB2-BD59-A6C34878D82A}">
                    <a16:rowId xmlns:a16="http://schemas.microsoft.com/office/drawing/2014/main" val="2915312961"/>
                  </a:ext>
                </a:extLst>
              </a:tr>
              <a:tr h="1577844">
                <a:tc>
                  <a:txBody>
                    <a:bodyPr/>
                    <a:lstStyle/>
                    <a:p>
                      <a:pPr algn="ctr"/>
                      <a:r>
                        <a:rPr lang="ro-RO" sz="600" dirty="0">
                          <a:latin typeface="+mn-lt"/>
                        </a:rPr>
                        <a:t>AC S</a:t>
                      </a:r>
                      <a:r>
                        <a:rPr lang="en-GB" sz="600" dirty="0">
                          <a:latin typeface="+mn-lt"/>
                        </a:rPr>
                        <a:t>IDE</a:t>
                      </a:r>
                      <a:endParaRPr lang="ro-RO" sz="600" dirty="0">
                        <a:latin typeface="+mn-lt"/>
                      </a:endParaRPr>
                    </a:p>
                  </a:txBody>
                  <a:tcPr marL="65314" marR="65314" marT="32657" marB="32657" anchor="ctr">
                    <a:solidFill>
                      <a:srgbClr val="F7F8F9"/>
                    </a:solidFill>
                  </a:tcPr>
                </a:tc>
                <a:extLst>
                  <a:ext uri="{0D108BD9-81ED-4DB2-BD59-A6C34878D82A}">
                    <a16:rowId xmlns:a16="http://schemas.microsoft.com/office/drawing/2014/main" val="1279416682"/>
                  </a:ext>
                </a:extLst>
              </a:tr>
              <a:tr h="660493">
                <a:tc>
                  <a:txBody>
                    <a:bodyPr/>
                    <a:lstStyle/>
                    <a:p>
                      <a:pPr algn="ctr"/>
                      <a:r>
                        <a:rPr lang="en-GB" sz="600" dirty="0">
                          <a:latin typeface="+mn-lt"/>
                        </a:rPr>
                        <a:t>BACKUP </a:t>
                      </a:r>
                      <a:endParaRPr lang="ro-RO" sz="600" dirty="0">
                        <a:latin typeface="+mn-lt"/>
                      </a:endParaRPr>
                    </a:p>
                    <a:p>
                      <a:pPr algn="ctr"/>
                      <a:r>
                        <a:rPr lang="ro-RO" sz="600" dirty="0">
                          <a:latin typeface="+mn-lt"/>
                        </a:rPr>
                        <a:t>(Optional)</a:t>
                      </a:r>
                    </a:p>
                  </a:txBody>
                  <a:tcPr marL="65314" marR="65314" marT="32657" marB="32657" anchor="ctr">
                    <a:solidFill>
                      <a:srgbClr val="F7F8F9"/>
                    </a:solidFill>
                  </a:tcPr>
                </a:tc>
                <a:extLst>
                  <a:ext uri="{0D108BD9-81ED-4DB2-BD59-A6C34878D82A}">
                    <a16:rowId xmlns:a16="http://schemas.microsoft.com/office/drawing/2014/main" val="1627884038"/>
                  </a:ext>
                </a:extLst>
              </a:tr>
              <a:tr h="366940">
                <a:tc>
                  <a:txBody>
                    <a:bodyPr/>
                    <a:lstStyle/>
                    <a:p>
                      <a:pPr algn="ctr"/>
                      <a:r>
                        <a:rPr lang="ro-RO" sz="600" dirty="0">
                          <a:latin typeface="+mn-lt"/>
                        </a:rPr>
                        <a:t>AC </a:t>
                      </a:r>
                      <a:r>
                        <a:rPr lang="en-GB" sz="600" dirty="0">
                          <a:latin typeface="+mn-lt"/>
                        </a:rPr>
                        <a:t>AUXILIARY INPUT</a:t>
                      </a:r>
                      <a:endParaRPr lang="ro-RO" sz="600" dirty="0">
                        <a:latin typeface="+mn-lt"/>
                      </a:endParaRPr>
                    </a:p>
                  </a:txBody>
                  <a:tcPr marL="65314" marR="65314" marT="32657" marB="32657" anchor="ctr">
                    <a:solidFill>
                      <a:srgbClr val="F7F8F9"/>
                    </a:solidFill>
                  </a:tcPr>
                </a:tc>
                <a:extLst>
                  <a:ext uri="{0D108BD9-81ED-4DB2-BD59-A6C34878D82A}">
                    <a16:rowId xmlns:a16="http://schemas.microsoft.com/office/drawing/2014/main" val="1378347755"/>
                  </a:ext>
                </a:extLst>
              </a:tr>
              <a:tr h="623155">
                <a:tc>
                  <a:txBody>
                    <a:bodyPr/>
                    <a:lstStyle/>
                    <a:p>
                      <a:pPr algn="ctr"/>
                      <a:r>
                        <a:rPr lang="en-GB" sz="600" dirty="0">
                          <a:latin typeface="+mn-lt"/>
                        </a:rPr>
                        <a:t>SYSTEM</a:t>
                      </a:r>
                      <a:endParaRPr lang="ro-RO" sz="600" dirty="0">
                        <a:latin typeface="+mn-lt"/>
                      </a:endParaRPr>
                    </a:p>
                  </a:txBody>
                  <a:tcPr marL="65314" marR="65314" marT="32657" marB="32657" anchor="ctr">
                    <a:solidFill>
                      <a:srgbClr val="F7F8F9"/>
                    </a:solidFill>
                  </a:tcPr>
                </a:tc>
                <a:extLst>
                  <a:ext uri="{0D108BD9-81ED-4DB2-BD59-A6C34878D82A}">
                    <a16:rowId xmlns:a16="http://schemas.microsoft.com/office/drawing/2014/main" val="4128134135"/>
                  </a:ext>
                </a:extLst>
              </a:tr>
              <a:tr h="576080">
                <a:tc>
                  <a:txBody>
                    <a:bodyPr/>
                    <a:lstStyle/>
                    <a:p>
                      <a:pPr algn="ctr"/>
                      <a:r>
                        <a:rPr lang="ro-RO" sz="600" dirty="0">
                          <a:latin typeface="+mn-lt"/>
                        </a:rPr>
                        <a:t>E</a:t>
                      </a:r>
                      <a:r>
                        <a:rPr lang="en-GB" sz="600" dirty="0">
                          <a:latin typeface="+mn-lt"/>
                        </a:rPr>
                        <a:t>NVIRONMENT</a:t>
                      </a:r>
                      <a:endParaRPr lang="ro-RO" sz="600" dirty="0">
                        <a:latin typeface="+mn-lt"/>
                      </a:endParaRPr>
                    </a:p>
                  </a:txBody>
                  <a:tcPr marL="65314" marR="65314" marT="32657" marB="32657" anchor="ctr">
                    <a:solidFill>
                      <a:srgbClr val="F7F8F9"/>
                    </a:solidFill>
                  </a:tcPr>
                </a:tc>
                <a:extLst>
                  <a:ext uri="{0D108BD9-81ED-4DB2-BD59-A6C34878D82A}">
                    <a16:rowId xmlns:a16="http://schemas.microsoft.com/office/drawing/2014/main" val="1764791812"/>
                  </a:ext>
                </a:extLst>
              </a:tr>
              <a:tr h="220164">
                <a:tc>
                  <a:txBody>
                    <a:bodyPr/>
                    <a:lstStyle/>
                    <a:p>
                      <a:pPr algn="ctr"/>
                      <a:r>
                        <a:rPr lang="ro-RO" sz="600" dirty="0">
                          <a:latin typeface="+mn-lt"/>
                        </a:rPr>
                        <a:t>I</a:t>
                      </a:r>
                      <a:r>
                        <a:rPr lang="en-GB" sz="600" dirty="0">
                          <a:latin typeface="+mn-lt"/>
                        </a:rPr>
                        <a:t>NTERFACE</a:t>
                      </a:r>
                      <a:endParaRPr lang="ro-RO" sz="600" dirty="0">
                        <a:latin typeface="+mn-lt"/>
                      </a:endParaRPr>
                    </a:p>
                  </a:txBody>
                  <a:tcPr marL="65314" marR="65314" marT="32657" marB="32657" anchor="ctr">
                    <a:solidFill>
                      <a:srgbClr val="F7F8F9"/>
                    </a:solidFill>
                  </a:tcPr>
                </a:tc>
                <a:extLst>
                  <a:ext uri="{0D108BD9-81ED-4DB2-BD59-A6C34878D82A}">
                    <a16:rowId xmlns:a16="http://schemas.microsoft.com/office/drawing/2014/main" val="230661060"/>
                  </a:ext>
                </a:extLst>
              </a:tr>
              <a:tr h="770575">
                <a:tc>
                  <a:txBody>
                    <a:bodyPr/>
                    <a:lstStyle/>
                    <a:p>
                      <a:pPr algn="ctr"/>
                      <a:r>
                        <a:rPr lang="ro-RO" sz="600" dirty="0">
                          <a:latin typeface="+mn-lt"/>
                        </a:rPr>
                        <a:t>O</a:t>
                      </a:r>
                      <a:r>
                        <a:rPr lang="en-GB" sz="600" dirty="0">
                          <a:latin typeface="+mn-lt"/>
                        </a:rPr>
                        <a:t>THERS</a:t>
                      </a:r>
                      <a:endParaRPr lang="ro-RO" sz="600" dirty="0">
                        <a:latin typeface="+mn-lt"/>
                      </a:endParaRPr>
                    </a:p>
                  </a:txBody>
                  <a:tcPr marL="65314" marR="65314" marT="32657" marB="32657" anchor="ctr">
                    <a:solidFill>
                      <a:srgbClr val="F7F8F9"/>
                    </a:solidFill>
                  </a:tcPr>
                </a:tc>
                <a:extLst>
                  <a:ext uri="{0D108BD9-81ED-4DB2-BD59-A6C34878D82A}">
                    <a16:rowId xmlns:a16="http://schemas.microsoft.com/office/drawing/2014/main" val="3935543996"/>
                  </a:ext>
                </a:extLst>
              </a:tr>
            </a:tbl>
          </a:graphicData>
        </a:graphic>
      </p:graphicFrame>
      <p:graphicFrame>
        <p:nvGraphicFramePr>
          <p:cNvPr id="10" name="Table 9">
            <a:extLst>
              <a:ext uri="{FF2B5EF4-FFF2-40B4-BE49-F238E27FC236}">
                <a16:creationId xmlns:a16="http://schemas.microsoft.com/office/drawing/2014/main" id="{3373A850-CD1B-CBDD-E76B-3FD6FAB3A83A}"/>
              </a:ext>
            </a:extLst>
          </p:cNvPr>
          <p:cNvGraphicFramePr>
            <a:graphicFrameLocks noGrp="1"/>
          </p:cNvGraphicFramePr>
          <p:nvPr>
            <p:extLst>
              <p:ext uri="{D42A27DB-BD31-4B8C-83A1-F6EECF244321}">
                <p14:modId xmlns:p14="http://schemas.microsoft.com/office/powerpoint/2010/main" val="4231307197"/>
              </p:ext>
            </p:extLst>
          </p:nvPr>
        </p:nvGraphicFramePr>
        <p:xfrm>
          <a:off x="2659570" y="1193768"/>
          <a:ext cx="3999133" cy="8125307"/>
        </p:xfrm>
        <a:graphic>
          <a:graphicData uri="http://schemas.openxmlformats.org/drawingml/2006/table">
            <a:tbl>
              <a:tblPr>
                <a:tableStyleId>{5C22544A-7EE6-4342-B048-85BDC9FD1C3A}</a:tableStyleId>
              </a:tblPr>
              <a:tblGrid>
                <a:gridCol w="1749761">
                  <a:extLst>
                    <a:ext uri="{9D8B030D-6E8A-4147-A177-3AD203B41FA5}">
                      <a16:colId xmlns:a16="http://schemas.microsoft.com/office/drawing/2014/main" val="3984761198"/>
                    </a:ext>
                  </a:extLst>
                </a:gridCol>
                <a:gridCol w="964481">
                  <a:extLst>
                    <a:ext uri="{9D8B030D-6E8A-4147-A177-3AD203B41FA5}">
                      <a16:colId xmlns:a16="http://schemas.microsoft.com/office/drawing/2014/main" val="3863888121"/>
                    </a:ext>
                  </a:extLst>
                </a:gridCol>
                <a:gridCol w="126876">
                  <a:extLst>
                    <a:ext uri="{9D8B030D-6E8A-4147-A177-3AD203B41FA5}">
                      <a16:colId xmlns:a16="http://schemas.microsoft.com/office/drawing/2014/main" val="20003"/>
                    </a:ext>
                  </a:extLst>
                </a:gridCol>
                <a:gridCol w="1158015">
                  <a:extLst>
                    <a:ext uri="{9D8B030D-6E8A-4147-A177-3AD203B41FA5}">
                      <a16:colId xmlns:a16="http://schemas.microsoft.com/office/drawing/2014/main" val="1976412701"/>
                    </a:ext>
                  </a:extLst>
                </a:gridCol>
              </a:tblGrid>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MPPT Max. Voltage Input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fontAlgn="ctr">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650 V</a:t>
                      </a:r>
                    </a:p>
                  </a:txBody>
                  <a:tcPr marL="2621" marR="2621" marT="2621" marB="0" anchor="ctr">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58145229"/>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MPPT Max. Current Input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fontAlgn="ctr">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200 A</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70343897"/>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MPPT Max. Power Output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marL="0" marR="0" algn="ctr" fontAlgn="ctr">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60 kW x 2</a:t>
                      </a: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algn="ctr" fontAlgn="ctr">
                        <a:spcBef>
                          <a:spcPts val="0"/>
                        </a:spcBef>
                        <a:spcAft>
                          <a:spcPts val="0"/>
                        </a:spcAft>
                      </a:pPr>
                      <a:endParaRPr lang="ro-RO" sz="700" b="0" i="0" u="none" strike="noStrike" kern="1200" dirty="0">
                        <a:solidFill>
                          <a:srgbClr val="000000"/>
                        </a:solidFill>
                        <a:effectLst/>
                        <a:latin typeface="Calibri Light" panose="020F0302020204030204" pitchFamily="34" charset="0"/>
                        <a:ea typeface="+mn-ea"/>
                        <a:cs typeface="+mn-cs"/>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60 kW x 3</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162531422"/>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PV Max. Design Power Input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marL="0" marR="0" algn="ctr" fontAlgn="ctr">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84 kW x 2</a:t>
                      </a: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algn="ctr" fontAlgn="ctr">
                        <a:spcBef>
                          <a:spcPts val="0"/>
                        </a:spcBef>
                        <a:spcAft>
                          <a:spcPts val="0"/>
                        </a:spcAft>
                      </a:pPr>
                      <a:endParaRPr lang="ro-RO" sz="700" b="0" i="0" u="none" strike="noStrike" kern="1200" dirty="0">
                        <a:solidFill>
                          <a:srgbClr val="000000"/>
                        </a:solidFill>
                        <a:effectLst/>
                        <a:latin typeface="Calibri Light" panose="020F0302020204030204" pitchFamily="34" charset="0"/>
                        <a:ea typeface="+mn-ea"/>
                        <a:cs typeface="+mn-cs"/>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84 kW x 3</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209534617"/>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MPPT Input Terminals</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marL="0" marR="0" algn="ctr" fontAlgn="ctr">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2 x 70 </a:t>
                      </a:r>
                      <a:r>
                        <a:rPr lang="en-US" sz="700" b="0" u="none" strike="noStrike" kern="1200" noProof="0" dirty="0">
                          <a:solidFill>
                            <a:schemeClr val="tx1"/>
                          </a:solidFill>
                          <a:effectLst/>
                        </a:rPr>
                        <a:t>mm</a:t>
                      </a:r>
                      <a:r>
                        <a:rPr lang="en-US" altLang="zh-CN" sz="700" b="0" u="none" strike="noStrike" kern="1200" noProof="0" dirty="0">
                          <a:solidFill>
                            <a:schemeClr val="tx1"/>
                          </a:solidFill>
                          <a:effectLst/>
                        </a:rPr>
                        <a:t>²</a:t>
                      </a:r>
                      <a:endPar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algn="ctr" fontAlgn="ctr">
                        <a:spcBef>
                          <a:spcPts val="0"/>
                        </a:spcBef>
                        <a:spcAft>
                          <a:spcPts val="0"/>
                        </a:spcAft>
                      </a:pPr>
                      <a:endParaRPr lang="ro-RO" sz="700" b="0" i="0" u="none" strike="noStrike" kern="1200" dirty="0">
                        <a:solidFill>
                          <a:srgbClr val="000000"/>
                        </a:solidFill>
                        <a:effectLst/>
                        <a:latin typeface="Calibri Light" panose="020F0302020204030204" pitchFamily="34" charset="0"/>
                        <a:ea typeface="+mn-ea"/>
                        <a:cs typeface="+mn-cs"/>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3x 70 </a:t>
                      </a:r>
                      <a:r>
                        <a:rPr lang="en-US" sz="700" b="0" u="none" strike="noStrike" kern="1200" noProof="0" dirty="0">
                          <a:solidFill>
                            <a:schemeClr val="tx1"/>
                          </a:solidFill>
                          <a:effectLst/>
                        </a:rPr>
                        <a:t>mm</a:t>
                      </a:r>
                      <a:r>
                        <a:rPr lang="en-US" altLang="zh-CN" sz="700" b="0" u="none" strike="noStrike" kern="1200" noProof="0" dirty="0">
                          <a:solidFill>
                            <a:schemeClr val="tx1"/>
                          </a:solidFill>
                          <a:effectLst/>
                        </a:rPr>
                        <a:t>²</a:t>
                      </a:r>
                      <a:endPar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997874669"/>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MPPT Start Up Voltage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fontAlgn="ctr">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200 V</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91022261"/>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MPPT Low Voltage Cut Off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fontAlgn="ctr">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130 V</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82935666"/>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MPPT Operative Working Range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fontAlgn="ctr">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200-650 V</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37289695"/>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MPPT Input Breaker And Capacity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2 x 250 A</a:t>
                      </a: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marL="0" marR="0" algn="ctr" fontAlgn="ctr">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3 x 250 A</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4073125240"/>
                  </a:ext>
                </a:extLst>
              </a:tr>
              <a:tr h="216776">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MPPT Input Protection Breaker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fontAlgn="ctr">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Automatic Over Current Protection /</a:t>
                      </a:r>
                    </a:p>
                    <a:p>
                      <a:pPr marL="0" marR="0" algn="ctr" fontAlgn="ctr">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20 kA Interruption Capacity </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29067036"/>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Combiner Box Strings Inputs Per MPPT</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fontAlgn="ctr">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12 Strings 6 </a:t>
                      </a:r>
                      <a:r>
                        <a:rPr lang="en-US" sz="700" b="0" u="none" strike="noStrike" kern="1200" noProof="0" dirty="0">
                          <a:solidFill>
                            <a:schemeClr val="tx1"/>
                          </a:solidFill>
                          <a:effectLst/>
                        </a:rPr>
                        <a:t>mm</a:t>
                      </a:r>
                      <a:r>
                        <a:rPr lang="en-US" altLang="zh-CN" sz="700" b="0" u="none" strike="noStrike" kern="1200" noProof="0" dirty="0">
                          <a:solidFill>
                            <a:schemeClr val="tx1"/>
                          </a:solidFill>
                          <a:effectLst/>
                        </a:rPr>
                        <a:t>²</a:t>
                      </a: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 per input </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48892051"/>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Number Of Combiner Box Per Each HYBO</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marL="0" marR="0" algn="ctr" fontAlgn="ctr">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2</a:t>
                      </a: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algn="ctr" fontAlgn="ctr">
                        <a:spcBef>
                          <a:spcPts val="0"/>
                        </a:spcBef>
                        <a:spcAft>
                          <a:spcPts val="0"/>
                        </a:spcAft>
                      </a:pPr>
                      <a:endParaRPr lang="ro-RO" sz="700" b="0" i="0" u="none" strike="noStrike" kern="1200" dirty="0">
                        <a:solidFill>
                          <a:srgbClr val="000000"/>
                        </a:solidFill>
                        <a:effectLst/>
                        <a:latin typeface="Calibri Light" panose="020F0302020204030204" pitchFamily="34" charset="0"/>
                        <a:ea typeface="+mn-ea"/>
                        <a:cs typeface="+mn-cs"/>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3</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89357765"/>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PV String Max. Current Per Channel</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fontAlgn="ctr">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16 A</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28600265"/>
                  </a:ext>
                </a:extLst>
              </a:tr>
              <a:tr h="216776">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Anti Reverse Connection Protection Per Channel</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fontAlgn="ctr">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Yes</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67412422"/>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Max. PV Input Design Power Per Channel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fontAlgn="ctr">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7000 W</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54464419"/>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Max. Voltage Input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fontAlgn="ctr">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650 V</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71629197"/>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Combiner Output Per MPPT</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fontAlgn="ctr">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70 mm² (1x Positive  1x Negative )</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11398280"/>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Input String Protection Fuse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fontAlgn="ctr">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1 x Channel 20 A (Positive Line)</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10317546"/>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PV Combiner Box IP Rating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fontAlgn="ctr">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IP65</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35108863"/>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PV Combiner Communication Mode</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fontAlgn="ctr">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RS485</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43363565"/>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Combiner Box Remote Controlled Breaker</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fontAlgn="ctr">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250 A</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88806761"/>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Remote</a:t>
                      </a:r>
                      <a:r>
                        <a:rPr lang="en-US" sz="700" kern="1200" baseline="0" noProof="0" dirty="0">
                          <a:solidFill>
                            <a:schemeClr val="tx1"/>
                          </a:solidFill>
                          <a:effectLst/>
                          <a:latin typeface="+mn-lt"/>
                          <a:ea typeface="Calibri Light" panose="020F0302020204030204" pitchFamily="34" charset="0"/>
                          <a:cs typeface="Calibri Light" panose="020F0302020204030204" pitchFamily="34" charset="0"/>
                        </a:rPr>
                        <a:t> Emergency Button</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fontAlgn="ctr">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Yes (Integrated With The Inverter Emergency Function) </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39684735"/>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Min. Battery Voltage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fontAlgn="ctr">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680 V</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28385094"/>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Min. Number Of Batteries In Series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15 Battery Modules</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78448550"/>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Max. Battery Voltage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1000 V</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37776136"/>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Max. Number Of Batteries In Series</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17 Battery Modules</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5604109"/>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Battery Input Channels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4</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85201403"/>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Max. Charging / Discharging Power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120/120 kW</a:t>
                      </a:r>
                    </a:p>
                  </a:txBody>
                  <a:tcPr marL="2621" marR="2621" marT="2621" marB="0" anchor="ctr">
                    <a:lnL w="1270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marL="0" marR="0" indent="0" algn="ctr" defTabSz="914258" rtl="0" eaLnBrk="1" fontAlgn="ctr" latinLnBrk="0" hangingPunct="1">
                        <a:lnSpc>
                          <a:spcPct val="100000"/>
                        </a:lnSpc>
                        <a:spcBef>
                          <a:spcPts val="0"/>
                        </a:spcBef>
                        <a:spcAft>
                          <a:spcPts val="0"/>
                        </a:spcAft>
                        <a:buClrTx/>
                        <a:buSzTx/>
                        <a:buFontTx/>
                        <a:buNone/>
                        <a:tabLst/>
                        <a:defRPr/>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180/120 kW</a:t>
                      </a:r>
                    </a:p>
                  </a:txBody>
                  <a:tcPr marL="2621" marR="2621" marT="2621" marB="0" anchor="ctr">
                    <a:lnL w="635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1548089338"/>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Grid Type</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3L + N + GND</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98076695"/>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Rated Power Output AC Side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120 kW</a:t>
                      </a: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algn="ctr" defTabSz="914258" rtl="0" eaLnBrk="1" fontAlgn="ctr" latinLnBrk="0" hangingPunct="1">
                        <a:spcBef>
                          <a:spcPts val="0"/>
                        </a:spcBef>
                        <a:spcAft>
                          <a:spcPts val="0"/>
                        </a:spcAft>
                      </a:pPr>
                      <a:endParaRPr lang="ro-RO" sz="700" b="0" i="0" u="none" strike="noStrike" kern="1200" dirty="0">
                        <a:solidFill>
                          <a:srgbClr val="000000"/>
                        </a:solidFill>
                        <a:effectLst/>
                        <a:latin typeface="Calibri Light" panose="020F0302020204030204" pitchFamily="34" charset="0"/>
                        <a:ea typeface="+mn-ea"/>
                        <a:cs typeface="+mn-cs"/>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120 kW</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575562132"/>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Rated Current</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172 A</a:t>
                      </a: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algn="ctr" defTabSz="914258" rtl="0" eaLnBrk="1" fontAlgn="ctr" latinLnBrk="0" hangingPunct="1">
                        <a:spcBef>
                          <a:spcPts val="0"/>
                        </a:spcBef>
                        <a:spcAft>
                          <a:spcPts val="0"/>
                        </a:spcAft>
                      </a:pPr>
                      <a:endParaRPr lang="ro-RO" sz="700" b="0" i="0" u="none" strike="noStrike" kern="1200" dirty="0">
                        <a:solidFill>
                          <a:srgbClr val="000000"/>
                        </a:solidFill>
                        <a:effectLst/>
                        <a:latin typeface="Calibri Light" panose="020F0302020204030204" pitchFamily="34" charset="0"/>
                        <a:ea typeface="+mn-ea"/>
                        <a:cs typeface="+mn-cs"/>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172 A</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38337855"/>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AC Breakers And Interruption Capacity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250 A / 50 kA</a:t>
                      </a: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algn="ctr" defTabSz="914258" rtl="0" eaLnBrk="1" fontAlgn="ctr" latinLnBrk="0" hangingPunct="1">
                        <a:spcBef>
                          <a:spcPts val="0"/>
                        </a:spcBef>
                        <a:spcAft>
                          <a:spcPts val="0"/>
                        </a:spcAft>
                      </a:pPr>
                      <a:endParaRPr lang="ro-RO" sz="700" b="0" i="0" u="none" strike="noStrike" kern="1200" dirty="0">
                        <a:solidFill>
                          <a:srgbClr val="000000"/>
                        </a:solidFill>
                        <a:effectLst/>
                        <a:latin typeface="Calibri Light" panose="020F0302020204030204" pitchFamily="34" charset="0"/>
                        <a:ea typeface="+mn-ea"/>
                        <a:cs typeface="+mn-cs"/>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250 A / 50 kA</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68145123"/>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Rated Voltage</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400 VAC</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55292148"/>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Voltage Range</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400 VAC ± 15 %</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12688430"/>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Rated Frequency (Hz)</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50 Hz / 60 Hz</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0448173"/>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Frequency Range</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 3 Hz</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44053871"/>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Power Factor (Off Grid)</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-0.8 ~ +0.8</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69019928"/>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Frequency Accuracy</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0.2 Hz</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5593323"/>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Voltage Ripple</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&lt; 3 %</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45597774"/>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Current Ripple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&lt; 2 %</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59569642"/>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Output Harmonic Wave</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&lt; 3 %</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33071968"/>
                  </a:ext>
                </a:extLst>
              </a:tr>
              <a:tr h="108000">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Phase Unbalance Load (Off-Grid w/STS Only)</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100%</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35243357"/>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STS For EPS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Optional Accessory </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78973338"/>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STS Switch Time On To Off Grid</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20 </a:t>
                      </a:r>
                      <a:r>
                        <a:rPr lang="en-US" sz="700" b="0" i="0" u="none" strike="noStrike" kern="1200" noProof="0" dirty="0" err="1">
                          <a:solidFill>
                            <a:schemeClr val="tx1"/>
                          </a:solidFill>
                          <a:effectLst/>
                          <a:latin typeface="+mn-lt"/>
                          <a:ea typeface="Calibri Light" panose="020F0302020204030204" pitchFamily="34" charset="0"/>
                          <a:cs typeface="Calibri Light" panose="020F0302020204030204" pitchFamily="34" charset="0"/>
                        </a:rPr>
                        <a:t>ms</a:t>
                      </a: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 (Linear Load)</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71434217"/>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STS Switch Time OFF To ON Grid</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30 </a:t>
                      </a:r>
                      <a:r>
                        <a:rPr lang="en-US" sz="700" b="0" i="0" u="none" strike="noStrike" kern="1200" noProof="0" dirty="0" err="1">
                          <a:solidFill>
                            <a:schemeClr val="tx1"/>
                          </a:solidFill>
                          <a:effectLst/>
                          <a:latin typeface="+mn-lt"/>
                          <a:ea typeface="Calibri Light" panose="020F0302020204030204" pitchFamily="34" charset="0"/>
                          <a:cs typeface="Calibri Light" panose="020F0302020204030204" pitchFamily="34" charset="0"/>
                        </a:rPr>
                        <a:t>ms</a:t>
                      </a:r>
                      <a:endPar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99912967"/>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EPS Overload Support</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0%</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83198362"/>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EPS Max Power (Only With STS installed)</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Support 100% of the Inverter Full Power</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29272978"/>
                  </a:ext>
                </a:extLst>
              </a:tr>
              <a:tr h="116143">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EPS Output AC Breaker Interruption Capacity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250 A / 50 kA</a:t>
                      </a:r>
                    </a:p>
                  </a:txBody>
                  <a:tcPr marL="8639" marR="8639" marT="9037"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algn="ctr" defTabSz="914258" rtl="0" eaLnBrk="1" fontAlgn="ctr" latinLnBrk="0" hangingPunct="1">
                        <a:spcBef>
                          <a:spcPts val="0"/>
                        </a:spcBef>
                        <a:spcAft>
                          <a:spcPts val="0"/>
                        </a:spcAft>
                      </a:pPr>
                      <a:endParaRPr lang="ro-RO" sz="700" b="0" i="0" u="none" strike="noStrike" kern="1200" dirty="0">
                        <a:solidFill>
                          <a:srgbClr val="000000"/>
                        </a:solidFill>
                        <a:effectLst/>
                        <a:latin typeface="Calibri Light" panose="020F0302020204030204" pitchFamily="34" charset="0"/>
                        <a:ea typeface="+mn-ea"/>
                        <a:cs typeface="+mn-cs"/>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250 A / 50 kA</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584293682"/>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AC Generator Input Voltage</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400 V 3P + N + GND</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06908502"/>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AC Input Voltage Range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400 V +/- 15%</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14764604"/>
                  </a:ext>
                </a:extLst>
              </a:tr>
              <a:tr h="116143">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AC Input Voltage Protection Breaker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250 A / 40 kA</a:t>
                      </a:r>
                    </a:p>
                  </a:txBody>
                  <a:tcPr marL="8639" marR="8639" marT="9037"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algn="ctr" defTabSz="914258" rtl="0" eaLnBrk="1" fontAlgn="ctr" latinLnBrk="0" hangingPunct="1">
                        <a:spcBef>
                          <a:spcPts val="0"/>
                        </a:spcBef>
                        <a:spcAft>
                          <a:spcPts val="0"/>
                        </a:spcAft>
                      </a:pPr>
                      <a:endParaRPr lang="ro-RO" sz="700" b="0" i="0" u="none" strike="noStrike" kern="1200" dirty="0">
                        <a:solidFill>
                          <a:srgbClr val="000000"/>
                        </a:solidFill>
                        <a:effectLst/>
                        <a:latin typeface="Calibri Light" panose="020F0302020204030204" pitchFamily="34" charset="0"/>
                        <a:ea typeface="+mn-ea"/>
                        <a:cs typeface="+mn-cs"/>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250 A / 40 kA</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493465896"/>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Reaction Time To External Commands</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200 </a:t>
                      </a:r>
                      <a:r>
                        <a:rPr lang="en-US" sz="700" b="0" i="0" u="none" strike="noStrike" kern="1200" noProof="0" dirty="0" err="1">
                          <a:solidFill>
                            <a:schemeClr val="tx1"/>
                          </a:solidFill>
                          <a:effectLst/>
                          <a:latin typeface="+mn-lt"/>
                          <a:ea typeface="Calibri Light" panose="020F0302020204030204" pitchFamily="34" charset="0"/>
                          <a:cs typeface="Calibri Light" panose="020F0302020204030204" pitchFamily="34" charset="0"/>
                        </a:rPr>
                        <a:t>ms</a:t>
                      </a:r>
                      <a:endPar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55104223"/>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Switch Time From Charge To Discharge</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20 </a:t>
                      </a:r>
                      <a:r>
                        <a:rPr lang="en-US" sz="700" b="0" i="0" u="none" strike="noStrike" kern="1200" noProof="0" dirty="0" err="1">
                          <a:solidFill>
                            <a:schemeClr val="tx1"/>
                          </a:solidFill>
                          <a:effectLst/>
                          <a:latin typeface="+mn-lt"/>
                          <a:ea typeface="Calibri Light" panose="020F0302020204030204" pitchFamily="34" charset="0"/>
                          <a:cs typeface="Calibri Light" panose="020F0302020204030204" pitchFamily="34" charset="0"/>
                        </a:rPr>
                        <a:t>ms</a:t>
                      </a:r>
                      <a:endPar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52170201"/>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Switch Time From Discharge To Charge</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20 </a:t>
                      </a:r>
                      <a:r>
                        <a:rPr lang="en-US" sz="700" b="0" i="0" u="none" strike="noStrike" kern="1200" noProof="0" dirty="0" err="1">
                          <a:solidFill>
                            <a:schemeClr val="tx1"/>
                          </a:solidFill>
                          <a:effectLst/>
                          <a:latin typeface="+mn-lt"/>
                          <a:ea typeface="Calibri Light" panose="020F0302020204030204" pitchFamily="34" charset="0"/>
                          <a:cs typeface="Calibri Light" panose="020F0302020204030204" pitchFamily="34" charset="0"/>
                        </a:rPr>
                        <a:t>ms</a:t>
                      </a:r>
                      <a:endPar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12288957"/>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Operation Mode PV + Grid Only (No Battery)</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Supported </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94577808"/>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System Start Up Capability ON Grid (No Battery)</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PV + Grid = Operation Granted </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11793165"/>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System Start Up Capability OFF Grid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Battery Only = Operation Granted </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07522769"/>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Emergency Stop Intervention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600 </a:t>
                      </a:r>
                      <a:r>
                        <a:rPr lang="en-US" sz="700" b="0" i="0" u="none" strike="noStrike" kern="1200" noProof="0" dirty="0" err="1">
                          <a:solidFill>
                            <a:schemeClr val="tx1"/>
                          </a:solidFill>
                          <a:effectLst/>
                          <a:latin typeface="+mn-lt"/>
                          <a:ea typeface="Calibri Light" panose="020F0302020204030204" pitchFamily="34" charset="0"/>
                          <a:cs typeface="Calibri Light" panose="020F0302020204030204" pitchFamily="34" charset="0"/>
                        </a:rPr>
                        <a:t>ms</a:t>
                      </a:r>
                      <a:endPar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09384791"/>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IP rating</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IP20</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10094745"/>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Working Temperature</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-20 °C ~ 55 °C (Derating T &gt; 45 °C)</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24255604"/>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Humidity</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0 % RH ~ 95 % RH, Non-condensing</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76904338"/>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Working Altitude</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T &lt; 45 °C: 2000 m (No Derating), 2000 m ~ 4000 m Derating </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74706276"/>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Noise</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&lt; 75 dB</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72080495"/>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Communication</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RS485, CAN, Wi-Fi ( SUNSPEC ) </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32493503"/>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Protocol</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CAN, </a:t>
                      </a:r>
                      <a:r>
                        <a:rPr lang="en-US" sz="700" b="0" i="0" u="none" strike="noStrike" kern="1200" noProof="0" dirty="0" err="1">
                          <a:solidFill>
                            <a:schemeClr val="tx1"/>
                          </a:solidFill>
                          <a:effectLst/>
                          <a:latin typeface="+mn-lt"/>
                          <a:ea typeface="Calibri Light" panose="020F0302020204030204" pitchFamily="34" charset="0"/>
                          <a:cs typeface="Calibri Light" panose="020F0302020204030204" pitchFamily="34" charset="0"/>
                        </a:rPr>
                        <a:t>ModBus</a:t>
                      </a: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 TCP/IP</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43466937"/>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Installation</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Indoor In Controlled Temperature Room</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52791368"/>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Maximum Efficiency</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97%</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42301720"/>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Isolation</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Transformer-less </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23801935"/>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Protection Class</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Class I</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99463490"/>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Cooling Type</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Forced Air </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18029834"/>
                  </a:ext>
                </a:extLst>
              </a:tr>
              <a:tr h="109704">
                <a:tc>
                  <a:txBody>
                    <a:bodyPr/>
                    <a:lstStyle/>
                    <a:p>
                      <a:pPr algn="l" fontAlgn="t"/>
                      <a:r>
                        <a:rPr lang="en-US" sz="700" b="0" i="0" u="none" strike="noStrike" noProof="0" dirty="0">
                          <a:solidFill>
                            <a:schemeClr val="tx1"/>
                          </a:solidFill>
                          <a:latin typeface="+mn-lt"/>
                          <a:ea typeface="Calibri Light" panose="020F0302020204030204" pitchFamily="34" charset="0"/>
                          <a:cs typeface="Calibri Light" panose="020F0302020204030204" pitchFamily="34" charset="0"/>
                        </a:rPr>
                        <a:t>Dimensions (W x D x H) (mm)</a:t>
                      </a: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marL="0" marR="0" algn="ctr" defTabSz="914258" rtl="0" eaLnBrk="1" fontAlgn="ctr" latinLnBrk="0" hangingPunct="1">
                        <a:spcBef>
                          <a:spcPts val="0"/>
                        </a:spcBef>
                        <a:spcAft>
                          <a:spcPts val="0"/>
                        </a:spcAft>
                      </a:pPr>
                      <a:r>
                        <a:rPr lang="en-US" sz="700" b="0" u="none" strike="noStrike" kern="1200" noProof="0" dirty="0">
                          <a:solidFill>
                            <a:schemeClr val="tx1"/>
                          </a:solidFill>
                          <a:effectLst/>
                        </a:rPr>
                        <a:t>1077 x 1000 x 2150</a:t>
                      </a:r>
                      <a:endParaRPr lang="en-US" sz="700" b="0" i="0" u="none" strike="noStrike" kern="1200" noProof="0" dirty="0">
                        <a:solidFill>
                          <a:schemeClr val="tx1"/>
                        </a:solidFill>
                        <a:effectLst/>
                        <a:latin typeface="+mn-lt"/>
                        <a:ea typeface="+mn-ea"/>
                        <a:cs typeface="+mn-cs"/>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84427293"/>
                  </a:ext>
                </a:extLst>
              </a:tr>
              <a:tr h="109704">
                <a:tc>
                  <a:txBody>
                    <a:bodyPr/>
                    <a:lstStyle/>
                    <a:p>
                      <a:pPr marL="0" marR="0" algn="l" fontAlgn="ctr">
                        <a:spcBef>
                          <a:spcPts val="0"/>
                        </a:spcBef>
                        <a:spcAft>
                          <a:spcPts val="0"/>
                        </a:spcAft>
                      </a:pPr>
                      <a:r>
                        <a:rPr lang="en-US" sz="700" kern="1200" noProof="0" dirty="0">
                          <a:solidFill>
                            <a:schemeClr val="tx1"/>
                          </a:solidFill>
                          <a:effectLst/>
                          <a:latin typeface="+mn-lt"/>
                          <a:ea typeface="Calibri Light" panose="020F0302020204030204" pitchFamily="34" charset="0"/>
                          <a:cs typeface="Calibri Light" panose="020F0302020204030204" pitchFamily="34" charset="0"/>
                        </a:rPr>
                        <a:t>Weight</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570 kg</a:t>
                      </a: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algn="ctr" defTabSz="914258" rtl="0" eaLnBrk="1" fontAlgn="ctr" latinLnBrk="0" hangingPunct="1">
                        <a:spcBef>
                          <a:spcPts val="0"/>
                        </a:spcBef>
                        <a:spcAft>
                          <a:spcPts val="0"/>
                        </a:spcAft>
                      </a:pPr>
                      <a:endParaRPr lang="ro-RO" sz="700" b="0" i="0" u="none" strike="noStrike" kern="1200" dirty="0">
                        <a:solidFill>
                          <a:srgbClr val="000000"/>
                        </a:solidFill>
                        <a:effectLst/>
                        <a:latin typeface="Calibri Light" panose="020F0302020204030204" pitchFamily="34" charset="0"/>
                        <a:ea typeface="+mn-ea"/>
                        <a:cs typeface="+mn-cs"/>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defTabSz="914258" rtl="0" eaLnBrk="1" fontAlgn="ctr" latinLnBrk="0" hangingPunct="1">
                        <a:spcBef>
                          <a:spcPts val="0"/>
                        </a:spcBef>
                        <a:spcAft>
                          <a:spcPts val="0"/>
                        </a:spcAft>
                      </a:pPr>
                      <a:r>
                        <a:rPr lang="en-US" sz="700" b="0" i="0" u="none" strike="noStrike" kern="1200" noProof="0" dirty="0">
                          <a:solidFill>
                            <a:schemeClr val="tx1"/>
                          </a:solidFill>
                          <a:effectLst/>
                          <a:latin typeface="+mn-lt"/>
                          <a:ea typeface="Calibri Light" panose="020F0302020204030204" pitchFamily="34" charset="0"/>
                          <a:cs typeface="Calibri Light" panose="020F0302020204030204" pitchFamily="34" charset="0"/>
                        </a:rPr>
                        <a:t>600 kg</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03649050"/>
                  </a:ext>
                </a:extLst>
              </a:tr>
            </a:tbl>
          </a:graphicData>
        </a:graphic>
      </p:graphicFrame>
      <p:sp>
        <p:nvSpPr>
          <p:cNvPr id="49" name="TextBox 48"/>
          <p:cNvSpPr txBox="1"/>
          <p:nvPr/>
        </p:nvSpPr>
        <p:spPr>
          <a:xfrm>
            <a:off x="2565589" y="276347"/>
            <a:ext cx="3736224" cy="486089"/>
          </a:xfrm>
          <a:prstGeom prst="rect">
            <a:avLst/>
          </a:prstGeom>
          <a:noFill/>
        </p:spPr>
        <p:txBody>
          <a:bodyPr wrap="square" lIns="85149" tIns="42574" rIns="85149" bIns="42574" rtlCol="0">
            <a:spAutoFit/>
          </a:bodyPr>
          <a:lstStyle/>
          <a:p>
            <a:pPr algn="r"/>
            <a:r>
              <a:rPr lang="en-GB" sz="2600" b="1" dirty="0">
                <a:latin typeface="Century Gothic" pitchFamily="34" charset="0"/>
              </a:rPr>
              <a:t>HYBO TL HYBRID</a:t>
            </a:r>
          </a:p>
        </p:txBody>
      </p:sp>
      <p:grpSp>
        <p:nvGrpSpPr>
          <p:cNvPr id="21" name="Group 14"/>
          <p:cNvGrpSpPr/>
          <p:nvPr/>
        </p:nvGrpSpPr>
        <p:grpSpPr>
          <a:xfrm>
            <a:off x="2" y="-17111"/>
            <a:ext cx="1819991" cy="9906000"/>
            <a:chOff x="0" y="-17111"/>
            <a:chExt cx="1819991" cy="9906000"/>
          </a:xfrm>
        </p:grpSpPr>
        <p:sp>
          <p:nvSpPr>
            <p:cNvPr id="22" name="Rectangle 17"/>
            <p:cNvSpPr/>
            <p:nvPr/>
          </p:nvSpPr>
          <p:spPr>
            <a:xfrm>
              <a:off x="0" y="-17111"/>
              <a:ext cx="1819991" cy="990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85149" tIns="42574" rIns="85149" bIns="42574" rtlCol="0" anchor="ctr"/>
            <a:lstStyle/>
            <a:p>
              <a:pPr algn="ctr"/>
              <a:endParaRPr lang="en-GB" sz="1960"/>
            </a:p>
          </p:txBody>
        </p:sp>
        <p:pic>
          <p:nvPicPr>
            <p:cNvPr id="23" name="Picture 20">
              <a:extLst>
                <a:ext uri="{FF2B5EF4-FFF2-40B4-BE49-F238E27FC236}">
                  <a16:creationId xmlns:a16="http://schemas.microsoft.com/office/drawing/2014/main" id="{822B9CB0-9FCE-A68E-988A-3D63C283754D}"/>
                </a:ext>
              </a:extLst>
            </p:cNvPr>
            <p:cNvPicPr>
              <a:picLocks noChangeAspect="1"/>
            </p:cNvPicPr>
            <p:nvPr/>
          </p:nvPicPr>
          <p:blipFill>
            <a:blip r:embed="rId3" cstate="print"/>
            <a:stretch>
              <a:fillRect/>
            </a:stretch>
          </p:blipFill>
          <p:spPr>
            <a:xfrm>
              <a:off x="344403" y="759177"/>
              <a:ext cx="1037186" cy="3600000"/>
            </a:xfrm>
            <a:prstGeom prst="rect">
              <a:avLst/>
            </a:prstGeom>
            <a:noFill/>
            <a:ln>
              <a:noFill/>
            </a:ln>
          </p:spPr>
        </p:pic>
        <p:sp>
          <p:nvSpPr>
            <p:cNvPr id="26" name="TextBox 9">
              <a:extLst>
                <a:ext uri="{FF2B5EF4-FFF2-40B4-BE49-F238E27FC236}">
                  <a16:creationId xmlns:a16="http://schemas.microsoft.com/office/drawing/2014/main" id="{6FB9F23C-F93A-32D2-5300-FED7000BD17C}"/>
                </a:ext>
              </a:extLst>
            </p:cNvPr>
            <p:cNvSpPr txBox="1"/>
            <p:nvPr/>
          </p:nvSpPr>
          <p:spPr>
            <a:xfrm>
              <a:off x="9562" y="9594329"/>
              <a:ext cx="1810429" cy="200055"/>
            </a:xfrm>
            <a:prstGeom prst="rect">
              <a:avLst/>
            </a:prstGeom>
            <a:noFill/>
          </p:spPr>
          <p:txBody>
            <a:bodyPr wrap="square" rtlCol="0">
              <a:spAutoFit/>
            </a:bodyPr>
            <a:lstStyle/>
            <a:p>
              <a:pPr algn="ctr"/>
              <a:r>
                <a:rPr lang="en-GB" sz="700" dirty="0"/>
                <a:t>wecobatteries.com</a:t>
              </a:r>
            </a:p>
          </p:txBody>
        </p:sp>
      </p:grpSp>
      <p:pic>
        <p:nvPicPr>
          <p:cNvPr id="3" name="Immagine 2">
            <a:extLst>
              <a:ext uri="{FF2B5EF4-FFF2-40B4-BE49-F238E27FC236}">
                <a16:creationId xmlns:a16="http://schemas.microsoft.com/office/drawing/2014/main" id="{C2E80794-0E46-F9AA-D017-EB6284DD2F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280" y="5018929"/>
            <a:ext cx="1433379" cy="4032000"/>
          </a:xfrm>
          <a:prstGeom prst="rect">
            <a:avLst/>
          </a:prstGeom>
        </p:spPr>
      </p:pic>
      <p:sp>
        <p:nvSpPr>
          <p:cNvPr id="27" name="Shape 407">
            <a:extLst>
              <a:ext uri="{FF2B5EF4-FFF2-40B4-BE49-F238E27FC236}">
                <a16:creationId xmlns:a16="http://schemas.microsoft.com/office/drawing/2014/main" id="{61E70E28-01FF-8C42-5441-3E5E641CE94E}"/>
              </a:ext>
            </a:extLst>
          </p:cNvPr>
          <p:cNvSpPr/>
          <p:nvPr/>
        </p:nvSpPr>
        <p:spPr>
          <a:xfrm flipH="1">
            <a:off x="6431523" y="3"/>
            <a:ext cx="426478" cy="1971675"/>
          </a:xfrm>
          <a:custGeom>
            <a:avLst/>
            <a:gdLst/>
            <a:ahLst/>
            <a:cxnLst/>
            <a:rect l="0" t="0" r="0" b="0"/>
            <a:pathLst>
              <a:path w="348206" h="2434147">
                <a:moveTo>
                  <a:pt x="0" y="0"/>
                </a:moveTo>
                <a:lnTo>
                  <a:pt x="348206" y="0"/>
                </a:lnTo>
                <a:lnTo>
                  <a:pt x="344296" y="152130"/>
                </a:lnTo>
                <a:cubicBezTo>
                  <a:pt x="306041" y="912802"/>
                  <a:pt x="0" y="1673475"/>
                  <a:pt x="0" y="2434147"/>
                </a:cubicBezTo>
                <a:lnTo>
                  <a:pt x="0"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ro-RO" sz="2200" dirty="0"/>
          </a:p>
        </p:txBody>
      </p:sp>
      <p:sp>
        <p:nvSpPr>
          <p:cNvPr id="33" name="Rectangle 1">
            <a:extLst>
              <a:ext uri="{FF2B5EF4-FFF2-40B4-BE49-F238E27FC236}">
                <a16:creationId xmlns:a16="http://schemas.microsoft.com/office/drawing/2014/main" id="{57D91FDC-7260-D8A1-0338-DC899B64C1F4}"/>
              </a:ext>
            </a:extLst>
          </p:cNvPr>
          <p:cNvSpPr>
            <a:spLocks noChangeArrowheads="1"/>
          </p:cNvSpPr>
          <p:nvPr/>
        </p:nvSpPr>
        <p:spPr bwMode="auto">
          <a:xfrm>
            <a:off x="2645082" y="939529"/>
            <a:ext cx="1245469" cy="25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399" tIns="42200" rIns="84399" bIns="42200" numCol="1" anchor="ctr" anchorCtr="0" compatLnSpc="1">
            <a:prstTxWarp prst="textNoShape">
              <a:avLst/>
            </a:prstTxWarp>
            <a:spAutoFit/>
          </a:bodyPr>
          <a:lstStyle>
            <a:lvl1pPr eaLnBrk="0" fontAlgn="base" hangingPunct="0">
              <a:spcBef>
                <a:spcPct val="0"/>
              </a:spcBef>
              <a:spcAft>
                <a:spcPct val="0"/>
              </a:spcAft>
              <a:tabLst>
                <a:tab pos="444500" algn="ctr"/>
              </a:tabLst>
              <a:defRPr>
                <a:solidFill>
                  <a:schemeClr val="tx1"/>
                </a:solidFill>
                <a:latin typeface="Arial" panose="020B0604020202020204" pitchFamily="34" charset="0"/>
              </a:defRPr>
            </a:lvl1pPr>
            <a:lvl2pPr eaLnBrk="0" fontAlgn="base" hangingPunct="0">
              <a:spcBef>
                <a:spcPct val="0"/>
              </a:spcBef>
              <a:spcAft>
                <a:spcPct val="0"/>
              </a:spcAft>
              <a:tabLst>
                <a:tab pos="444500" algn="ctr"/>
              </a:tabLst>
              <a:defRPr>
                <a:solidFill>
                  <a:schemeClr val="tx1"/>
                </a:solidFill>
                <a:latin typeface="Arial" panose="020B0604020202020204" pitchFamily="34" charset="0"/>
              </a:defRPr>
            </a:lvl2pPr>
            <a:lvl3pPr eaLnBrk="0" fontAlgn="base" hangingPunct="0">
              <a:spcBef>
                <a:spcPct val="0"/>
              </a:spcBef>
              <a:spcAft>
                <a:spcPct val="0"/>
              </a:spcAft>
              <a:tabLst>
                <a:tab pos="444500" algn="ctr"/>
              </a:tabLst>
              <a:defRPr>
                <a:solidFill>
                  <a:schemeClr val="tx1"/>
                </a:solidFill>
                <a:latin typeface="Arial" panose="020B0604020202020204" pitchFamily="34" charset="0"/>
              </a:defRPr>
            </a:lvl3pPr>
            <a:lvl4pPr eaLnBrk="0" fontAlgn="base" hangingPunct="0">
              <a:spcBef>
                <a:spcPct val="0"/>
              </a:spcBef>
              <a:spcAft>
                <a:spcPct val="0"/>
              </a:spcAft>
              <a:tabLst>
                <a:tab pos="444500" algn="ctr"/>
              </a:tabLst>
              <a:defRPr>
                <a:solidFill>
                  <a:schemeClr val="tx1"/>
                </a:solidFill>
                <a:latin typeface="Arial" panose="020B0604020202020204" pitchFamily="34" charset="0"/>
              </a:defRPr>
            </a:lvl4pPr>
            <a:lvl5pPr eaLnBrk="0" fontAlgn="base" hangingPunct="0">
              <a:spcBef>
                <a:spcPct val="0"/>
              </a:spcBef>
              <a:spcAft>
                <a:spcPct val="0"/>
              </a:spcAft>
              <a:tabLst>
                <a:tab pos="444500" algn="ctr"/>
              </a:tabLst>
              <a:defRPr>
                <a:solidFill>
                  <a:schemeClr val="tx1"/>
                </a:solidFill>
                <a:latin typeface="Arial" panose="020B0604020202020204" pitchFamily="34" charset="0"/>
              </a:defRPr>
            </a:lvl5pPr>
            <a:lvl6pPr eaLnBrk="0" fontAlgn="base" hangingPunct="0">
              <a:spcBef>
                <a:spcPct val="0"/>
              </a:spcBef>
              <a:spcAft>
                <a:spcPct val="0"/>
              </a:spcAft>
              <a:tabLst>
                <a:tab pos="444500" algn="ctr"/>
              </a:tabLst>
              <a:defRPr>
                <a:solidFill>
                  <a:schemeClr val="tx1"/>
                </a:solidFill>
                <a:latin typeface="Arial" panose="020B0604020202020204" pitchFamily="34" charset="0"/>
              </a:defRPr>
            </a:lvl6pPr>
            <a:lvl7pPr eaLnBrk="0" fontAlgn="base" hangingPunct="0">
              <a:spcBef>
                <a:spcPct val="0"/>
              </a:spcBef>
              <a:spcAft>
                <a:spcPct val="0"/>
              </a:spcAft>
              <a:tabLst>
                <a:tab pos="444500" algn="ctr"/>
              </a:tabLst>
              <a:defRPr>
                <a:solidFill>
                  <a:schemeClr val="tx1"/>
                </a:solidFill>
                <a:latin typeface="Arial" panose="020B0604020202020204" pitchFamily="34" charset="0"/>
              </a:defRPr>
            </a:lvl7pPr>
            <a:lvl8pPr eaLnBrk="0" fontAlgn="base" hangingPunct="0">
              <a:spcBef>
                <a:spcPct val="0"/>
              </a:spcBef>
              <a:spcAft>
                <a:spcPct val="0"/>
              </a:spcAft>
              <a:tabLst>
                <a:tab pos="444500" algn="ctr"/>
              </a:tabLst>
              <a:defRPr>
                <a:solidFill>
                  <a:schemeClr val="tx1"/>
                </a:solidFill>
                <a:latin typeface="Arial" panose="020B0604020202020204" pitchFamily="34" charset="0"/>
              </a:defRPr>
            </a:lvl8pPr>
            <a:lvl9pPr eaLnBrk="0" fontAlgn="base" hangingPunct="0">
              <a:spcBef>
                <a:spcPct val="0"/>
              </a:spcBef>
              <a:spcAft>
                <a:spcPct val="0"/>
              </a:spcAft>
              <a:tabLst>
                <a:tab pos="444500" algn="ctr"/>
              </a:tabLst>
              <a:defRPr>
                <a:solidFill>
                  <a:schemeClr val="tx1"/>
                </a:solidFill>
                <a:latin typeface="Arial" panose="020B0604020202020204" pitchFamily="34" charset="0"/>
              </a:defRPr>
            </a:lvl9pPr>
          </a:lstStyle>
          <a:p>
            <a:pPr defTabSz="843984">
              <a:tabLst>
                <a:tab pos="410269" algn="ctr"/>
              </a:tabLst>
            </a:pPr>
            <a:r>
              <a:rPr lang="ro-RO" altLang="ro-RO" sz="1100" dirty="0">
                <a:solidFill>
                  <a:srgbClr val="000000"/>
                </a:solidFill>
                <a:latin typeface="Century Gothic" panose="020B0502020202020204" pitchFamily="34" charset="0"/>
                <a:ea typeface="Calibri" panose="020F0502020204030204" pitchFamily="34" charset="0"/>
              </a:rPr>
              <a:t>Specifications</a:t>
            </a:r>
            <a:r>
              <a:rPr lang="ro-RO" altLang="ro-RO" sz="1100" dirty="0">
                <a:solidFill>
                  <a:srgbClr val="000000"/>
                </a:solidFill>
                <a:latin typeface="Lato" panose="020F0502020204030203" pitchFamily="34" charset="0"/>
                <a:ea typeface="Calibri" panose="020F0502020204030204" pitchFamily="34" charset="0"/>
              </a:rPr>
              <a:t> </a:t>
            </a:r>
            <a:endParaRPr lang="ro-RO" altLang="ro-RO" sz="1600" dirty="0">
              <a:latin typeface="Lato" panose="020F0502020204030203" pitchFamily="34" charset="0"/>
            </a:endParaRPr>
          </a:p>
        </p:txBody>
      </p:sp>
      <p:sp>
        <p:nvSpPr>
          <p:cNvPr id="36" name="CasellaDiTesto 10">
            <a:extLst>
              <a:ext uri="{FF2B5EF4-FFF2-40B4-BE49-F238E27FC236}">
                <a16:creationId xmlns:a16="http://schemas.microsoft.com/office/drawing/2014/main" id="{FBE238E5-3A33-6E08-1742-347D8F1551EE}"/>
              </a:ext>
            </a:extLst>
          </p:cNvPr>
          <p:cNvSpPr txBox="1"/>
          <p:nvPr/>
        </p:nvSpPr>
        <p:spPr>
          <a:xfrm>
            <a:off x="1819993" y="9417620"/>
            <a:ext cx="4855521" cy="369332"/>
          </a:xfrm>
          <a:prstGeom prst="rect">
            <a:avLst/>
          </a:prstGeom>
          <a:noFill/>
        </p:spPr>
        <p:txBody>
          <a:bodyPr wrap="square">
            <a:spAutoFit/>
          </a:bodyPr>
          <a:lstStyle/>
          <a:p>
            <a:r>
              <a:rPr lang="en-US" sz="600" dirty="0"/>
              <a:t>We recommend contacting WeCo for the most up-to-date datasheet, read warranty and manual before making any purchasing decisions.</a:t>
            </a:r>
          </a:p>
          <a:p>
            <a:r>
              <a:rPr lang="en-US" sz="600" dirty="0"/>
              <a:t>No part of this document can be copied or reproduced without WeCo written permission.</a:t>
            </a:r>
          </a:p>
          <a:p>
            <a:r>
              <a:rPr lang="en-US" sz="600" dirty="0"/>
              <a:t>All data is subject to change without prior notice.</a:t>
            </a:r>
          </a:p>
        </p:txBody>
      </p:sp>
      <p:sp>
        <p:nvSpPr>
          <p:cNvPr id="2" name="TextBox 1">
            <a:extLst>
              <a:ext uri="{FF2B5EF4-FFF2-40B4-BE49-F238E27FC236}">
                <a16:creationId xmlns:a16="http://schemas.microsoft.com/office/drawing/2014/main" id="{C447ED51-83CE-CD3B-79B1-0990720B58B3}"/>
              </a:ext>
            </a:extLst>
          </p:cNvPr>
          <p:cNvSpPr txBox="1"/>
          <p:nvPr/>
        </p:nvSpPr>
        <p:spPr>
          <a:xfrm>
            <a:off x="3221941" y="693210"/>
            <a:ext cx="3311915" cy="286034"/>
          </a:xfrm>
          <a:prstGeom prst="rect">
            <a:avLst/>
          </a:prstGeom>
          <a:noFill/>
        </p:spPr>
        <p:txBody>
          <a:bodyPr wrap="square" lIns="85149" tIns="42574" rIns="85149" bIns="42574" rtlCol="0">
            <a:spAutoFit/>
          </a:bodyPr>
          <a:lstStyle/>
          <a:p>
            <a:r>
              <a:rPr lang="en-GB" sz="1300" dirty="0">
                <a:latin typeface="Century Gothic" pitchFamily="34" charset="0"/>
              </a:rPr>
              <a:t>TRANSFORMERLESS HYBRID INVERTER </a:t>
            </a:r>
          </a:p>
        </p:txBody>
      </p:sp>
    </p:spTree>
    <p:extLst>
      <p:ext uri="{BB962C8B-B14F-4D97-AF65-F5344CB8AC3E}">
        <p14:creationId xmlns:p14="http://schemas.microsoft.com/office/powerpoint/2010/main" val="488600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141A5596-FF9D-87D2-2610-71738667CC1D}"/>
              </a:ext>
            </a:extLst>
          </p:cNvPr>
          <p:cNvGraphicFramePr>
            <a:graphicFrameLocks noGrp="1"/>
          </p:cNvGraphicFramePr>
          <p:nvPr>
            <p:extLst>
              <p:ext uri="{D42A27DB-BD31-4B8C-83A1-F6EECF244321}">
                <p14:modId xmlns:p14="http://schemas.microsoft.com/office/powerpoint/2010/main" val="3443555753"/>
              </p:ext>
            </p:extLst>
          </p:nvPr>
        </p:nvGraphicFramePr>
        <p:xfrm>
          <a:off x="2295065" y="1002563"/>
          <a:ext cx="2646145" cy="191237"/>
        </p:xfrm>
        <a:graphic>
          <a:graphicData uri="http://schemas.openxmlformats.org/drawingml/2006/table">
            <a:tbl>
              <a:tblPr firstRow="1" bandRow="1">
                <a:tableStyleId>{5C22544A-7EE6-4342-B048-85BDC9FD1C3A}</a:tableStyleId>
              </a:tblPr>
              <a:tblGrid>
                <a:gridCol w="525248">
                  <a:extLst>
                    <a:ext uri="{9D8B030D-6E8A-4147-A177-3AD203B41FA5}">
                      <a16:colId xmlns:a16="http://schemas.microsoft.com/office/drawing/2014/main" val="143041220"/>
                    </a:ext>
                  </a:extLst>
                </a:gridCol>
                <a:gridCol w="533464">
                  <a:extLst>
                    <a:ext uri="{9D8B030D-6E8A-4147-A177-3AD203B41FA5}">
                      <a16:colId xmlns:a16="http://schemas.microsoft.com/office/drawing/2014/main" val="1539684718"/>
                    </a:ext>
                  </a:extLst>
                </a:gridCol>
                <a:gridCol w="529144">
                  <a:extLst>
                    <a:ext uri="{9D8B030D-6E8A-4147-A177-3AD203B41FA5}">
                      <a16:colId xmlns:a16="http://schemas.microsoft.com/office/drawing/2014/main" val="365657561"/>
                    </a:ext>
                  </a:extLst>
                </a:gridCol>
                <a:gridCol w="526985">
                  <a:extLst>
                    <a:ext uri="{9D8B030D-6E8A-4147-A177-3AD203B41FA5}">
                      <a16:colId xmlns:a16="http://schemas.microsoft.com/office/drawing/2014/main" val="3438395344"/>
                    </a:ext>
                  </a:extLst>
                </a:gridCol>
                <a:gridCol w="531304">
                  <a:extLst>
                    <a:ext uri="{9D8B030D-6E8A-4147-A177-3AD203B41FA5}">
                      <a16:colId xmlns:a16="http://schemas.microsoft.com/office/drawing/2014/main" val="779173124"/>
                    </a:ext>
                  </a:extLst>
                </a:gridCol>
              </a:tblGrid>
              <a:tr h="191237">
                <a:tc>
                  <a:txBody>
                    <a:bodyPr/>
                    <a:lstStyle/>
                    <a:p>
                      <a:pPr algn="ctr"/>
                      <a:r>
                        <a:rPr lang="ro-RO" sz="700" b="0" dirty="0">
                          <a:solidFill>
                            <a:schemeClr val="tx1"/>
                          </a:solidFill>
                          <a:latin typeface="Lato" panose="020F0502020204030203" pitchFamily="34" charset="0"/>
                        </a:rPr>
                        <a:t>1</a:t>
                      </a:r>
                      <a:r>
                        <a:rPr lang="it-IT" sz="700" b="0" dirty="0">
                          <a:solidFill>
                            <a:schemeClr val="tx1"/>
                          </a:solidFill>
                          <a:latin typeface="Lato" panose="020F0502020204030203" pitchFamily="34" charset="0"/>
                        </a:rPr>
                        <a:t>8</a:t>
                      </a:r>
                      <a:r>
                        <a:rPr lang="ro-RO" sz="700" b="0" dirty="0">
                          <a:solidFill>
                            <a:schemeClr val="tx1"/>
                          </a:solidFill>
                          <a:latin typeface="Lato" panose="020F0502020204030203" pitchFamily="34" charset="0"/>
                        </a:rPr>
                        <a:t>0/1</a:t>
                      </a:r>
                      <a:r>
                        <a:rPr lang="it-IT" sz="700" b="0" dirty="0">
                          <a:solidFill>
                            <a:schemeClr val="tx1"/>
                          </a:solidFill>
                          <a:latin typeface="Lato" panose="020F0502020204030203" pitchFamily="34" charset="0"/>
                        </a:rPr>
                        <a:t>2</a:t>
                      </a:r>
                      <a:r>
                        <a:rPr lang="ro-RO" sz="700" b="0" dirty="0">
                          <a:solidFill>
                            <a:schemeClr val="tx1"/>
                          </a:solidFill>
                          <a:latin typeface="Lato" panose="020F0502020204030203" pitchFamily="34" charset="0"/>
                        </a:rPr>
                        <a:t>0</a:t>
                      </a:r>
                    </a:p>
                  </a:txBody>
                  <a:tcPr marL="65314" marR="65314" marT="32657" marB="32657" anchor="ctr">
                    <a:solidFill>
                      <a:srgbClr val="F7F8F9"/>
                    </a:solidFill>
                  </a:tcPr>
                </a:tc>
                <a:tc>
                  <a:txBody>
                    <a:bodyPr/>
                    <a:lstStyle/>
                    <a:p>
                      <a:pPr algn="ctr"/>
                      <a:r>
                        <a:rPr lang="ro-RO" sz="700" b="0" kern="1200" dirty="0">
                          <a:solidFill>
                            <a:schemeClr val="tx1"/>
                          </a:solidFill>
                          <a:latin typeface="Lato" panose="020F0502020204030203" pitchFamily="34" charset="0"/>
                          <a:ea typeface="+mn-ea"/>
                          <a:cs typeface="+mn-cs"/>
                        </a:rPr>
                        <a:t>180/180</a:t>
                      </a:r>
                    </a:p>
                  </a:txBody>
                  <a:tcPr marL="65314" marR="65314" marT="32657" marB="32657" anchor="ctr">
                    <a:solidFill>
                      <a:srgbClr val="F7F8F9"/>
                    </a:solidFill>
                  </a:tcPr>
                </a:tc>
                <a:tc>
                  <a:txBody>
                    <a:bodyPr/>
                    <a:lstStyle/>
                    <a:p>
                      <a:pPr algn="ctr"/>
                      <a:r>
                        <a:rPr lang="ro-RO" sz="700" b="0" kern="1200" dirty="0">
                          <a:solidFill>
                            <a:schemeClr val="tx1"/>
                          </a:solidFill>
                          <a:latin typeface="Lato" panose="020F0502020204030203" pitchFamily="34" charset="0"/>
                          <a:ea typeface="+mn-ea"/>
                          <a:cs typeface="+mn-cs"/>
                        </a:rPr>
                        <a:t>180/240</a:t>
                      </a:r>
                    </a:p>
                  </a:txBody>
                  <a:tcPr marL="65314" marR="65314" marT="32657" marB="32657" anchor="ctr">
                    <a:solidFill>
                      <a:srgbClr val="F7F8F9"/>
                    </a:solidFill>
                  </a:tcPr>
                </a:tc>
                <a:tc>
                  <a:txBody>
                    <a:bodyPr/>
                    <a:lstStyle/>
                    <a:p>
                      <a:pPr algn="ctr"/>
                      <a:r>
                        <a:rPr lang="ro-RO" sz="700" b="0" dirty="0">
                          <a:solidFill>
                            <a:schemeClr val="tx1"/>
                          </a:solidFill>
                          <a:latin typeface="Lato" panose="020F0502020204030203" pitchFamily="34" charset="0"/>
                        </a:rPr>
                        <a:t>240/180</a:t>
                      </a:r>
                    </a:p>
                  </a:txBody>
                  <a:tcPr marL="65314" marR="65314" marT="32657" marB="32657" anchor="ctr">
                    <a:solidFill>
                      <a:srgbClr val="F7F8F9"/>
                    </a:solidFill>
                  </a:tcPr>
                </a:tc>
                <a:tc>
                  <a:txBody>
                    <a:bodyPr/>
                    <a:lstStyle/>
                    <a:p>
                      <a:pPr algn="ctr"/>
                      <a:r>
                        <a:rPr lang="ro-RO" sz="700" b="0" dirty="0">
                          <a:solidFill>
                            <a:schemeClr val="tx1"/>
                          </a:solidFill>
                          <a:latin typeface="Lato" panose="020F0502020204030203" pitchFamily="34" charset="0"/>
                        </a:rPr>
                        <a:t>240/240</a:t>
                      </a:r>
                    </a:p>
                  </a:txBody>
                  <a:tcPr marL="65314" marR="65314" marT="32657" marB="32657" anchor="ctr">
                    <a:solidFill>
                      <a:srgbClr val="F7F8F9"/>
                    </a:solidFill>
                  </a:tcPr>
                </a:tc>
                <a:extLst>
                  <a:ext uri="{0D108BD9-81ED-4DB2-BD59-A6C34878D82A}">
                    <a16:rowId xmlns:a16="http://schemas.microsoft.com/office/drawing/2014/main" val="938631643"/>
                  </a:ext>
                </a:extLst>
              </a:tr>
            </a:tbl>
          </a:graphicData>
        </a:graphic>
      </p:graphicFrame>
      <p:graphicFrame>
        <p:nvGraphicFramePr>
          <p:cNvPr id="19" name="Table 18">
            <a:extLst>
              <a:ext uri="{FF2B5EF4-FFF2-40B4-BE49-F238E27FC236}">
                <a16:creationId xmlns:a16="http://schemas.microsoft.com/office/drawing/2014/main" id="{4AAAC552-9526-C9C7-1A38-D9DA257F6D38}"/>
              </a:ext>
            </a:extLst>
          </p:cNvPr>
          <p:cNvGraphicFramePr>
            <a:graphicFrameLocks noGrp="1"/>
          </p:cNvGraphicFramePr>
          <p:nvPr>
            <p:extLst>
              <p:ext uri="{D42A27DB-BD31-4B8C-83A1-F6EECF244321}">
                <p14:modId xmlns:p14="http://schemas.microsoft.com/office/powerpoint/2010/main" val="1844512845"/>
              </p:ext>
            </p:extLst>
          </p:nvPr>
        </p:nvGraphicFramePr>
        <p:xfrm>
          <a:off x="56682" y="1193802"/>
          <a:ext cx="779958" cy="8078872"/>
        </p:xfrm>
        <a:graphic>
          <a:graphicData uri="http://schemas.openxmlformats.org/drawingml/2006/table">
            <a:tbl>
              <a:tblPr>
                <a:tableStyleId>{5C22544A-7EE6-4342-B048-85BDC9FD1C3A}</a:tableStyleId>
              </a:tblPr>
              <a:tblGrid>
                <a:gridCol w="779958">
                  <a:extLst>
                    <a:ext uri="{9D8B030D-6E8A-4147-A177-3AD203B41FA5}">
                      <a16:colId xmlns:a16="http://schemas.microsoft.com/office/drawing/2014/main" val="2549280607"/>
                    </a:ext>
                  </a:extLst>
                </a:gridCol>
              </a:tblGrid>
              <a:tr h="1080000">
                <a:tc>
                  <a:txBody>
                    <a:bodyPr/>
                    <a:lstStyle/>
                    <a:p>
                      <a:pPr algn="ctr"/>
                      <a:r>
                        <a:rPr lang="ro-RO" sz="600" dirty="0">
                          <a:latin typeface="+mn-lt"/>
                        </a:rPr>
                        <a:t>PV INPUT</a:t>
                      </a:r>
                    </a:p>
                  </a:txBody>
                  <a:tcPr marL="65314" marR="65314" marT="32657" marB="32657" anchor="ctr">
                    <a:lnB w="12700" cap="flat" cmpd="sng" algn="ctr">
                      <a:solidFill>
                        <a:schemeClr val="bg1"/>
                      </a:solidFill>
                      <a:prstDash val="solid"/>
                      <a:round/>
                      <a:headEnd type="none" w="med" len="med"/>
                      <a:tailEnd type="none" w="med" len="med"/>
                    </a:lnB>
                    <a:solidFill>
                      <a:srgbClr val="F7F8F9"/>
                    </a:solidFill>
                  </a:tcPr>
                </a:tc>
                <a:extLst>
                  <a:ext uri="{0D108BD9-81ED-4DB2-BD59-A6C34878D82A}">
                    <a16:rowId xmlns:a16="http://schemas.microsoft.com/office/drawing/2014/main" val="2210667929"/>
                  </a:ext>
                </a:extLst>
              </a:tr>
              <a:tr h="1405659">
                <a:tc>
                  <a:txBody>
                    <a:bodyPr/>
                    <a:lstStyle/>
                    <a:p>
                      <a:pPr algn="ctr"/>
                      <a:r>
                        <a:rPr lang="ro-RO" sz="600" dirty="0">
                          <a:latin typeface="+mn-lt"/>
                        </a:rPr>
                        <a:t>PV COMBINER BOX</a:t>
                      </a:r>
                    </a:p>
                  </a:txBody>
                  <a:tcPr marL="65314" marR="65314" marT="32657" marB="3265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8F9"/>
                    </a:solidFill>
                  </a:tcPr>
                </a:tc>
                <a:extLst>
                  <a:ext uri="{0D108BD9-81ED-4DB2-BD59-A6C34878D82A}">
                    <a16:rowId xmlns:a16="http://schemas.microsoft.com/office/drawing/2014/main" val="362115412"/>
                  </a:ext>
                </a:extLst>
              </a:tr>
              <a:tr h="627342">
                <a:tc>
                  <a:txBody>
                    <a:bodyPr/>
                    <a:lstStyle/>
                    <a:p>
                      <a:pPr algn="ctr"/>
                      <a:r>
                        <a:rPr lang="ro-RO" sz="600" dirty="0">
                          <a:latin typeface="+mn-lt"/>
                        </a:rPr>
                        <a:t>BATTERY</a:t>
                      </a:r>
                    </a:p>
                  </a:txBody>
                  <a:tcPr marL="65314" marR="65314" marT="32657" marB="3265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8F9"/>
                    </a:solidFill>
                  </a:tcPr>
                </a:tc>
                <a:extLst>
                  <a:ext uri="{0D108BD9-81ED-4DB2-BD59-A6C34878D82A}">
                    <a16:rowId xmlns:a16="http://schemas.microsoft.com/office/drawing/2014/main" val="2915312961"/>
                  </a:ext>
                </a:extLst>
              </a:tr>
              <a:tr h="1620000">
                <a:tc>
                  <a:txBody>
                    <a:bodyPr/>
                    <a:lstStyle/>
                    <a:p>
                      <a:pPr algn="ctr"/>
                      <a:r>
                        <a:rPr lang="ro-RO" sz="600" dirty="0">
                          <a:latin typeface="+mn-lt"/>
                        </a:rPr>
                        <a:t>AC SIDE</a:t>
                      </a:r>
                    </a:p>
                  </a:txBody>
                  <a:tcPr marL="65314" marR="65314" marT="32657" marB="3265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8F9"/>
                    </a:solidFill>
                  </a:tcPr>
                </a:tc>
                <a:extLst>
                  <a:ext uri="{0D108BD9-81ED-4DB2-BD59-A6C34878D82A}">
                    <a16:rowId xmlns:a16="http://schemas.microsoft.com/office/drawing/2014/main" val="1279416682"/>
                  </a:ext>
                </a:extLst>
              </a:tr>
              <a:tr h="648000">
                <a:tc>
                  <a:txBody>
                    <a:bodyPr/>
                    <a:lstStyle/>
                    <a:p>
                      <a:pPr algn="ctr"/>
                      <a:r>
                        <a:rPr lang="ro-RO" sz="600" dirty="0">
                          <a:latin typeface="+mn-lt"/>
                        </a:rPr>
                        <a:t>BACKUP EPS</a:t>
                      </a:r>
                    </a:p>
                    <a:p>
                      <a:pPr algn="ctr"/>
                      <a:r>
                        <a:rPr lang="ro-RO" sz="600" dirty="0">
                          <a:latin typeface="+mn-lt"/>
                        </a:rPr>
                        <a:t>(OPTIONAL)</a:t>
                      </a:r>
                    </a:p>
                  </a:txBody>
                  <a:tcPr marL="65314" marR="65314" marT="32657" marB="3265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8F9"/>
                    </a:solidFill>
                  </a:tcPr>
                </a:tc>
                <a:extLst>
                  <a:ext uri="{0D108BD9-81ED-4DB2-BD59-A6C34878D82A}">
                    <a16:rowId xmlns:a16="http://schemas.microsoft.com/office/drawing/2014/main" val="1627884038"/>
                  </a:ext>
                </a:extLst>
              </a:tr>
              <a:tr h="360000">
                <a:tc>
                  <a:txBody>
                    <a:bodyPr/>
                    <a:lstStyle/>
                    <a:p>
                      <a:pPr algn="ctr"/>
                      <a:r>
                        <a:rPr lang="ro-RO" sz="600" dirty="0">
                          <a:latin typeface="+mn-lt"/>
                        </a:rPr>
                        <a:t>AC AUXILIARY INPUT</a:t>
                      </a:r>
                    </a:p>
                  </a:txBody>
                  <a:tcPr marL="65314" marR="65314" marT="32657" marB="3265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8F9"/>
                    </a:solidFill>
                  </a:tcPr>
                </a:tc>
                <a:extLst>
                  <a:ext uri="{0D108BD9-81ED-4DB2-BD59-A6C34878D82A}">
                    <a16:rowId xmlns:a16="http://schemas.microsoft.com/office/drawing/2014/main" val="1378347755"/>
                  </a:ext>
                </a:extLst>
              </a:tr>
              <a:tr h="792000">
                <a:tc>
                  <a:txBody>
                    <a:bodyPr/>
                    <a:lstStyle/>
                    <a:p>
                      <a:pPr algn="ctr"/>
                      <a:r>
                        <a:rPr lang="ro-RO" sz="600" dirty="0">
                          <a:latin typeface="+mn-lt"/>
                        </a:rPr>
                        <a:t>SYSTEM</a:t>
                      </a:r>
                    </a:p>
                  </a:txBody>
                  <a:tcPr marL="65314" marR="65314" marT="32657" marB="3265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8F9"/>
                    </a:solidFill>
                  </a:tcPr>
                </a:tc>
                <a:extLst>
                  <a:ext uri="{0D108BD9-81ED-4DB2-BD59-A6C34878D82A}">
                    <a16:rowId xmlns:a16="http://schemas.microsoft.com/office/drawing/2014/main" val="4128134135"/>
                  </a:ext>
                </a:extLst>
              </a:tr>
              <a:tr h="566482">
                <a:tc>
                  <a:txBody>
                    <a:bodyPr/>
                    <a:lstStyle/>
                    <a:p>
                      <a:pPr algn="ctr"/>
                      <a:r>
                        <a:rPr lang="ro-RO" sz="600" dirty="0">
                          <a:latin typeface="+mn-lt"/>
                        </a:rPr>
                        <a:t>ENVIRONMENT</a:t>
                      </a:r>
                    </a:p>
                  </a:txBody>
                  <a:tcPr marL="65314" marR="65314" marT="32657" marB="3265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8F9"/>
                    </a:solidFill>
                  </a:tcPr>
                </a:tc>
                <a:extLst>
                  <a:ext uri="{0D108BD9-81ED-4DB2-BD59-A6C34878D82A}">
                    <a16:rowId xmlns:a16="http://schemas.microsoft.com/office/drawing/2014/main" val="1764791812"/>
                  </a:ext>
                </a:extLst>
              </a:tr>
              <a:tr h="223389">
                <a:tc>
                  <a:txBody>
                    <a:bodyPr/>
                    <a:lstStyle/>
                    <a:p>
                      <a:pPr algn="ctr"/>
                      <a:r>
                        <a:rPr lang="ro-RO" sz="600" dirty="0">
                          <a:latin typeface="+mn-lt"/>
                        </a:rPr>
                        <a:t>INTERFACE</a:t>
                      </a:r>
                    </a:p>
                  </a:txBody>
                  <a:tcPr marL="65314" marR="65314" marT="32657" marB="32657"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8F9"/>
                    </a:solidFill>
                  </a:tcPr>
                </a:tc>
                <a:extLst>
                  <a:ext uri="{0D108BD9-81ED-4DB2-BD59-A6C34878D82A}">
                    <a16:rowId xmlns:a16="http://schemas.microsoft.com/office/drawing/2014/main" val="230661060"/>
                  </a:ext>
                </a:extLst>
              </a:tr>
              <a:tr h="756000">
                <a:tc>
                  <a:txBody>
                    <a:bodyPr/>
                    <a:lstStyle/>
                    <a:p>
                      <a:pPr algn="ctr"/>
                      <a:r>
                        <a:rPr lang="ro-RO" sz="600" dirty="0">
                          <a:latin typeface="+mn-lt"/>
                        </a:rPr>
                        <a:t>OTHERS</a:t>
                      </a:r>
                    </a:p>
                  </a:txBody>
                  <a:tcPr marL="65314" marR="65314" marT="32657" marB="32657" anchor="ctr">
                    <a:lnT w="12700" cap="flat" cmpd="sng" algn="ctr">
                      <a:solidFill>
                        <a:schemeClr val="bg1"/>
                      </a:solidFill>
                      <a:prstDash val="solid"/>
                      <a:round/>
                      <a:headEnd type="none" w="med" len="med"/>
                      <a:tailEnd type="none" w="med" len="med"/>
                    </a:lnT>
                    <a:solidFill>
                      <a:srgbClr val="F7F8F9"/>
                    </a:solidFill>
                  </a:tcPr>
                </a:tc>
                <a:extLst>
                  <a:ext uri="{0D108BD9-81ED-4DB2-BD59-A6C34878D82A}">
                    <a16:rowId xmlns:a16="http://schemas.microsoft.com/office/drawing/2014/main" val="3935543996"/>
                  </a:ext>
                </a:extLst>
              </a:tr>
            </a:tbl>
          </a:graphicData>
        </a:graphic>
      </p:graphicFrame>
      <p:grpSp>
        <p:nvGrpSpPr>
          <p:cNvPr id="2" name="Group 3">
            <a:extLst>
              <a:ext uri="{FF2B5EF4-FFF2-40B4-BE49-F238E27FC236}">
                <a16:creationId xmlns:a16="http://schemas.microsoft.com/office/drawing/2014/main" id="{9D0E7DB6-A589-CA83-0660-AC59C80F3DCF}"/>
              </a:ext>
            </a:extLst>
          </p:cNvPr>
          <p:cNvGrpSpPr/>
          <p:nvPr/>
        </p:nvGrpSpPr>
        <p:grpSpPr>
          <a:xfrm>
            <a:off x="-5623" y="1"/>
            <a:ext cx="426478" cy="1971675"/>
            <a:chOff x="0" y="0"/>
            <a:chExt cx="348206" cy="2434147"/>
          </a:xfrm>
        </p:grpSpPr>
        <p:sp>
          <p:nvSpPr>
            <p:cNvPr id="5" name="Shape 407">
              <a:extLst>
                <a:ext uri="{FF2B5EF4-FFF2-40B4-BE49-F238E27FC236}">
                  <a16:creationId xmlns:a16="http://schemas.microsoft.com/office/drawing/2014/main" id="{61E70E28-01FF-8C42-5441-3E5E641CE94E}"/>
                </a:ext>
              </a:extLst>
            </p:cNvPr>
            <p:cNvSpPr/>
            <p:nvPr/>
          </p:nvSpPr>
          <p:spPr>
            <a:xfrm>
              <a:off x="0" y="0"/>
              <a:ext cx="348206" cy="2434147"/>
            </a:xfrm>
            <a:custGeom>
              <a:avLst/>
              <a:gdLst/>
              <a:ahLst/>
              <a:cxnLst/>
              <a:rect l="0" t="0" r="0" b="0"/>
              <a:pathLst>
                <a:path w="348206" h="2434147">
                  <a:moveTo>
                    <a:pt x="0" y="0"/>
                  </a:moveTo>
                  <a:lnTo>
                    <a:pt x="348206" y="0"/>
                  </a:lnTo>
                  <a:lnTo>
                    <a:pt x="344296" y="152130"/>
                  </a:lnTo>
                  <a:cubicBezTo>
                    <a:pt x="306041" y="912802"/>
                    <a:pt x="0" y="1673475"/>
                    <a:pt x="0" y="2434147"/>
                  </a:cubicBezTo>
                  <a:lnTo>
                    <a:pt x="0"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ro-RO" sz="2200" dirty="0"/>
            </a:p>
          </p:txBody>
        </p:sp>
      </p:grpSp>
      <p:sp>
        <p:nvSpPr>
          <p:cNvPr id="49" name="TextBox 48"/>
          <p:cNvSpPr txBox="1"/>
          <p:nvPr/>
        </p:nvSpPr>
        <p:spPr>
          <a:xfrm>
            <a:off x="765175" y="276347"/>
            <a:ext cx="4116455" cy="455311"/>
          </a:xfrm>
          <a:prstGeom prst="rect">
            <a:avLst/>
          </a:prstGeom>
          <a:noFill/>
        </p:spPr>
        <p:txBody>
          <a:bodyPr wrap="square" lIns="85149" tIns="42574" rIns="85149" bIns="42574" rtlCol="0">
            <a:spAutoFit/>
          </a:bodyPr>
          <a:lstStyle/>
          <a:p>
            <a:r>
              <a:rPr lang="en-GB" sz="2400" b="1" dirty="0">
                <a:latin typeface="Century Gothic" pitchFamily="34" charset="0"/>
              </a:rPr>
              <a:t>HYBO TL HYBRID</a:t>
            </a:r>
          </a:p>
        </p:txBody>
      </p:sp>
      <p:sp>
        <p:nvSpPr>
          <p:cNvPr id="52" name="TextBox 51"/>
          <p:cNvSpPr txBox="1"/>
          <p:nvPr/>
        </p:nvSpPr>
        <p:spPr>
          <a:xfrm>
            <a:off x="765174" y="683013"/>
            <a:ext cx="3311915" cy="286034"/>
          </a:xfrm>
          <a:prstGeom prst="rect">
            <a:avLst/>
          </a:prstGeom>
          <a:noFill/>
        </p:spPr>
        <p:txBody>
          <a:bodyPr wrap="square" lIns="85149" tIns="42574" rIns="85149" bIns="42574" rtlCol="0">
            <a:spAutoFit/>
          </a:bodyPr>
          <a:lstStyle/>
          <a:p>
            <a:r>
              <a:rPr lang="en-GB" sz="1300" dirty="0">
                <a:latin typeface="Century Gothic" pitchFamily="34" charset="0"/>
              </a:rPr>
              <a:t>TRANSFORMERLESS HYBRID INVERTER </a:t>
            </a:r>
          </a:p>
        </p:txBody>
      </p:sp>
      <p:graphicFrame>
        <p:nvGraphicFramePr>
          <p:cNvPr id="13" name="Table 12">
            <a:extLst>
              <a:ext uri="{FF2B5EF4-FFF2-40B4-BE49-F238E27FC236}">
                <a16:creationId xmlns:a16="http://schemas.microsoft.com/office/drawing/2014/main" id="{3373A850-CD1B-CBDD-E76B-3FD6FAB3A83A}"/>
              </a:ext>
            </a:extLst>
          </p:cNvPr>
          <p:cNvGraphicFramePr>
            <a:graphicFrameLocks noGrp="1"/>
          </p:cNvGraphicFramePr>
          <p:nvPr>
            <p:extLst>
              <p:ext uri="{D42A27DB-BD31-4B8C-83A1-F6EECF244321}">
                <p14:modId xmlns:p14="http://schemas.microsoft.com/office/powerpoint/2010/main" val="1346533303"/>
              </p:ext>
            </p:extLst>
          </p:nvPr>
        </p:nvGraphicFramePr>
        <p:xfrm>
          <a:off x="896192" y="1193770"/>
          <a:ext cx="4045018" cy="8086881"/>
        </p:xfrm>
        <a:graphic>
          <a:graphicData uri="http://schemas.openxmlformats.org/drawingml/2006/table">
            <a:tbl>
              <a:tblPr>
                <a:tableStyleId>{5C22544A-7EE6-4342-B048-85BDC9FD1C3A}</a:tableStyleId>
              </a:tblPr>
              <a:tblGrid>
                <a:gridCol w="1418502">
                  <a:extLst>
                    <a:ext uri="{9D8B030D-6E8A-4147-A177-3AD203B41FA5}">
                      <a16:colId xmlns:a16="http://schemas.microsoft.com/office/drawing/2014/main" val="3984761198"/>
                    </a:ext>
                  </a:extLst>
                </a:gridCol>
                <a:gridCol w="513391">
                  <a:extLst>
                    <a:ext uri="{9D8B030D-6E8A-4147-A177-3AD203B41FA5}">
                      <a16:colId xmlns:a16="http://schemas.microsoft.com/office/drawing/2014/main" val="3863888121"/>
                    </a:ext>
                  </a:extLst>
                </a:gridCol>
                <a:gridCol w="460740">
                  <a:extLst>
                    <a:ext uri="{9D8B030D-6E8A-4147-A177-3AD203B41FA5}">
                      <a16:colId xmlns:a16="http://schemas.microsoft.com/office/drawing/2014/main" val="2371949318"/>
                    </a:ext>
                  </a:extLst>
                </a:gridCol>
                <a:gridCol w="79530">
                  <a:extLst>
                    <a:ext uri="{9D8B030D-6E8A-4147-A177-3AD203B41FA5}">
                      <a16:colId xmlns:a16="http://schemas.microsoft.com/office/drawing/2014/main" val="3177861001"/>
                    </a:ext>
                  </a:extLst>
                </a:gridCol>
                <a:gridCol w="525540">
                  <a:extLst>
                    <a:ext uri="{9D8B030D-6E8A-4147-A177-3AD203B41FA5}">
                      <a16:colId xmlns:a16="http://schemas.microsoft.com/office/drawing/2014/main" val="20004"/>
                    </a:ext>
                  </a:extLst>
                </a:gridCol>
                <a:gridCol w="534158">
                  <a:extLst>
                    <a:ext uri="{9D8B030D-6E8A-4147-A177-3AD203B41FA5}">
                      <a16:colId xmlns:a16="http://schemas.microsoft.com/office/drawing/2014/main" val="20005"/>
                    </a:ext>
                  </a:extLst>
                </a:gridCol>
                <a:gridCol w="513157">
                  <a:extLst>
                    <a:ext uri="{9D8B030D-6E8A-4147-A177-3AD203B41FA5}">
                      <a16:colId xmlns:a16="http://schemas.microsoft.com/office/drawing/2014/main" val="20006"/>
                    </a:ext>
                  </a:extLst>
                </a:gridCol>
              </a:tblGrid>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MPPT Max. Voltage Input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650 V</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58145229"/>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MPPT Max. Current Input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200 A</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70343897"/>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MPPT Max. Power Output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60 kW x 2</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60 kW x 3</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algn="ctr" fontAlgn="ctr">
                        <a:spcBef>
                          <a:spcPts val="0"/>
                        </a:spcBef>
                        <a:spcAft>
                          <a:spcPts val="0"/>
                        </a:spcAft>
                      </a:pPr>
                      <a:endParaRPr lang="ro-RO" sz="500" dirty="0">
                        <a:solidFill>
                          <a:schemeClr val="tx1"/>
                        </a:solidFill>
                        <a:effectLst/>
                        <a:latin typeface="+mj-lt"/>
                        <a:ea typeface="Calibri" panose="020F0502020204030204" pitchFamily="34" charset="0"/>
                        <a:cs typeface="Times New Roman" panose="02020603050405020304" pitchFamily="18"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60 kW x 3</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60 kW x 4</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60 kW x 4</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162531422"/>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PV Max. Design Power Input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84 kW x 2</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84 kW x 3</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algn="ctr" fontAlgn="ctr">
                        <a:spcBef>
                          <a:spcPts val="0"/>
                        </a:spcBef>
                        <a:spcAft>
                          <a:spcPts val="0"/>
                        </a:spcAft>
                      </a:pPr>
                      <a:endParaRPr lang="ro-RO" sz="500">
                        <a:solidFill>
                          <a:schemeClr val="tx1"/>
                        </a:solidFill>
                        <a:effectLst/>
                        <a:latin typeface="+mj-lt"/>
                        <a:ea typeface="Calibri" panose="020F0502020204030204" pitchFamily="34" charset="0"/>
                        <a:cs typeface="Times New Roman" panose="02020603050405020304" pitchFamily="18"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84 kW x 3</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84 kW x 4</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84 kW x 4</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209534617"/>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MPPT Input Terminals</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2*70 </a:t>
                      </a:r>
                      <a:r>
                        <a:rPr lang="en-US" altLang="zh-CN" sz="600" b="0" u="none" strike="noStrike" kern="1200" noProof="0" dirty="0">
                          <a:solidFill>
                            <a:schemeClr val="tx1"/>
                          </a:solidFill>
                          <a:effectLst/>
                        </a:rPr>
                        <a:t>mm²</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3x 70 </a:t>
                      </a:r>
                      <a:r>
                        <a:rPr lang="en-US" altLang="zh-CN" sz="600" b="0" u="none" strike="noStrike" kern="1200" noProof="0" dirty="0">
                          <a:solidFill>
                            <a:schemeClr val="tx1"/>
                          </a:solidFill>
                          <a:effectLst/>
                        </a:rPr>
                        <a:t>mm²</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algn="ctr" fontAlgn="ctr">
                        <a:spcBef>
                          <a:spcPts val="0"/>
                        </a:spcBef>
                        <a:spcAft>
                          <a:spcPts val="0"/>
                        </a:spcAft>
                      </a:pPr>
                      <a:endParaRPr lang="ro-RO" sz="500">
                        <a:solidFill>
                          <a:schemeClr val="tx1"/>
                        </a:solidFill>
                        <a:effectLst/>
                        <a:latin typeface="+mj-lt"/>
                        <a:ea typeface="Calibri" panose="020F0502020204030204" pitchFamily="34" charset="0"/>
                        <a:cs typeface="Times New Roman" panose="02020603050405020304" pitchFamily="18"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3x 70 </a:t>
                      </a:r>
                      <a:r>
                        <a:rPr lang="en-US" altLang="zh-CN" sz="600" b="0" u="none" strike="noStrike" kern="1200" noProof="0" dirty="0">
                          <a:solidFill>
                            <a:schemeClr val="tx1"/>
                          </a:solidFill>
                          <a:effectLst/>
                        </a:rPr>
                        <a:t>mm²</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4x 70 </a:t>
                      </a:r>
                      <a:r>
                        <a:rPr lang="en-US" altLang="zh-CN" sz="600" b="0" u="none" strike="noStrike" kern="1200" noProof="0" dirty="0">
                          <a:solidFill>
                            <a:schemeClr val="tx1"/>
                          </a:solidFill>
                          <a:effectLst/>
                        </a:rPr>
                        <a:t>mm²</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4x 70 </a:t>
                      </a:r>
                      <a:r>
                        <a:rPr lang="en-US" altLang="zh-CN" sz="600" b="0" u="none" strike="noStrike" kern="1200" noProof="0" dirty="0">
                          <a:solidFill>
                            <a:schemeClr val="tx1"/>
                          </a:solidFill>
                          <a:effectLst/>
                        </a:rPr>
                        <a:t>mm²</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997874669"/>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MPPT Start Up Voltage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200 V</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91022261"/>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MPPT Low Voltage Cut Off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130 V</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82935666"/>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MPPT Operative Working Range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200-650 V</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37289695"/>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MPPT Input Breaker And Capacity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2 x 250 A</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3 x 250 A</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algn="ctr" fontAlgn="ctr">
                        <a:spcBef>
                          <a:spcPts val="0"/>
                        </a:spcBef>
                        <a:spcAft>
                          <a:spcPts val="0"/>
                        </a:spcAft>
                      </a:pPr>
                      <a:endParaRPr lang="ro-RO" sz="500" dirty="0">
                        <a:solidFill>
                          <a:schemeClr val="tx1"/>
                        </a:solidFill>
                        <a:effectLst/>
                        <a:latin typeface="+mj-lt"/>
                        <a:ea typeface="Calibri" panose="020F0502020204030204" pitchFamily="34" charset="0"/>
                        <a:cs typeface="Times New Roman" panose="02020603050405020304" pitchFamily="18"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4 x 250 A</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3 x 250 A</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4 x250 A</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73125240"/>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MPPT Input Protection Breaker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Automatic Over Current Protection / 20 kA Interruption Capacity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29067036"/>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Combiner Box Strings Inputs Per MPPT</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12 Strings 6 </a:t>
                      </a:r>
                      <a:r>
                        <a:rPr lang="en-US" altLang="zh-CN" sz="600" b="0" u="none" strike="noStrike" kern="1200" noProof="0" dirty="0">
                          <a:solidFill>
                            <a:schemeClr val="tx1"/>
                          </a:solidFill>
                          <a:effectLst/>
                        </a:rPr>
                        <a:t>mm²</a:t>
                      </a: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 per input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48892051"/>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Number Of Combiner Box Per Each HYBO</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2</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3</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algn="ctr" fontAlgn="ctr">
                        <a:spcBef>
                          <a:spcPts val="0"/>
                        </a:spcBef>
                        <a:spcAft>
                          <a:spcPts val="0"/>
                        </a:spcAft>
                      </a:pPr>
                      <a:endParaRPr lang="ro-RO" sz="500" dirty="0">
                        <a:solidFill>
                          <a:schemeClr val="tx1"/>
                        </a:solidFill>
                        <a:effectLst/>
                        <a:latin typeface="+mj-lt"/>
                        <a:ea typeface="Calibri" panose="020F0502020204030204" pitchFamily="34" charset="0"/>
                        <a:cs typeface="Times New Roman" panose="02020603050405020304" pitchFamily="18"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4</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3</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4</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89357765"/>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PV String Max. Current Per Channel</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16 A</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28600265"/>
                  </a:ext>
                </a:extLst>
              </a:tr>
              <a:tr h="187316">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Anti Reverse Connection Protection Per Channel</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Yes</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67412422"/>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Max. PV Input Design Power Per Channel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7000 W</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54464419"/>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Max. Voltage Input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680 V</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71629197"/>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Combiner Output Per MPPT</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 70 mm² (1x Positive  1x Negative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11398280"/>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Input String Protection Fuse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1 x Channel 20 A (Positive Line)</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10317546"/>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PV Combiner Box IP Rating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IP65</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35108863"/>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PV Combiner Communication Mode</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RS485</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43363565"/>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Combiner Box Remote Controlled Breaker</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250 A</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88806761"/>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Remote Shut Down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Yes (Integrated With The Inverter Emergency Function)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39684735"/>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Min. Battery Voltage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680 V</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28385094"/>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Min. Number Of Batteries In Series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15 Battery Modules</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78448550"/>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Max. Battery Voltage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1000 V</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37776136"/>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Max. Number Of Batteries In Series</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17 Battery Modules</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5604109"/>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Battery Input Channels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4</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85201403"/>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Max. Charging / Discharging Power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550" kern="1200" noProof="0" dirty="0">
                          <a:solidFill>
                            <a:schemeClr val="tx1"/>
                          </a:solidFill>
                          <a:effectLst/>
                          <a:latin typeface="+mn-lt"/>
                          <a:ea typeface="Calibri Light" panose="020F0302020204030204" pitchFamily="34" charset="0"/>
                          <a:cs typeface="Calibri Light" panose="020F0302020204030204" pitchFamily="34" charset="0"/>
                        </a:rPr>
                        <a:t>180/180 kW</a:t>
                      </a:r>
                      <a:endParaRPr lang="en-US" sz="55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550" kern="1200" noProof="0" dirty="0">
                          <a:solidFill>
                            <a:schemeClr val="tx1"/>
                          </a:solidFill>
                          <a:effectLst/>
                          <a:latin typeface="+mn-lt"/>
                          <a:ea typeface="Calibri Light" panose="020F0302020204030204" pitchFamily="34" charset="0"/>
                          <a:cs typeface="Calibri Light" panose="020F0302020204030204" pitchFamily="34" charset="0"/>
                        </a:rPr>
                        <a:t>180/180 kW</a:t>
                      </a:r>
                      <a:endParaRPr lang="en-US" sz="55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marL="0" marR="0" indent="0" algn="ctr" fontAlgn="ctr">
                        <a:spcBef>
                          <a:spcPts val="0"/>
                        </a:spcBef>
                        <a:spcAft>
                          <a:spcPts val="0"/>
                        </a:spcAft>
                      </a:pPr>
                      <a:r>
                        <a:rPr lang="en-US" sz="550" kern="1200" noProof="0" dirty="0">
                          <a:solidFill>
                            <a:schemeClr val="tx1"/>
                          </a:solidFill>
                          <a:effectLst/>
                          <a:latin typeface="+mn-lt"/>
                          <a:ea typeface="Calibri Light" panose="020F0302020204030204" pitchFamily="34" charset="0"/>
                          <a:cs typeface="Calibri Light" panose="020F0302020204030204" pitchFamily="34" charset="0"/>
                        </a:rPr>
                        <a:t>240</a:t>
                      </a:r>
                      <a:r>
                        <a:rPr lang="en-US" sz="550" kern="1200" baseline="0" noProof="0" dirty="0">
                          <a:solidFill>
                            <a:schemeClr val="tx1"/>
                          </a:solidFill>
                          <a:effectLst/>
                          <a:latin typeface="+mn-lt"/>
                          <a:ea typeface="Calibri Light" panose="020F0302020204030204" pitchFamily="34" charset="0"/>
                          <a:cs typeface="Calibri Light" panose="020F0302020204030204" pitchFamily="34" charset="0"/>
                        </a:rPr>
                        <a:t> </a:t>
                      </a:r>
                      <a:r>
                        <a:rPr lang="en-US" sz="550" kern="1200" noProof="0" dirty="0">
                          <a:solidFill>
                            <a:schemeClr val="tx1"/>
                          </a:solidFill>
                          <a:effectLst/>
                          <a:latin typeface="+mn-lt"/>
                          <a:ea typeface="Calibri Light" panose="020F0302020204030204" pitchFamily="34" charset="0"/>
                          <a:cs typeface="Calibri Light" panose="020F0302020204030204" pitchFamily="34" charset="0"/>
                        </a:rPr>
                        <a:t>kW/180 kW</a:t>
                      </a:r>
                      <a:endParaRPr lang="en-US" sz="55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a:txBody>
                    <a:bodyPr/>
                    <a:lstStyle/>
                    <a:p>
                      <a:pPr marL="0" marR="0" lvl="0" indent="0" algn="ctr" defTabSz="914258" rtl="0" eaLnBrk="1" fontAlgn="ctr" latinLnBrk="0" hangingPunct="1">
                        <a:lnSpc>
                          <a:spcPct val="100000"/>
                        </a:lnSpc>
                        <a:spcBef>
                          <a:spcPts val="0"/>
                        </a:spcBef>
                        <a:spcAft>
                          <a:spcPts val="0"/>
                        </a:spcAft>
                        <a:buClrTx/>
                        <a:buSzTx/>
                        <a:buFontTx/>
                        <a:buNone/>
                        <a:tabLst/>
                        <a:defRPr/>
                      </a:pPr>
                      <a:r>
                        <a:rPr lang="en-US" sz="550" kern="1200" noProof="0" dirty="0">
                          <a:solidFill>
                            <a:schemeClr val="tx1"/>
                          </a:solidFill>
                          <a:effectLst/>
                          <a:latin typeface="+mn-lt"/>
                          <a:ea typeface="Calibri Light" panose="020F0302020204030204" pitchFamily="34" charset="0"/>
                          <a:cs typeface="Calibri Light" panose="020F0302020204030204" pitchFamily="34" charset="0"/>
                        </a:rPr>
                        <a:t>240 kW/240 kW</a:t>
                      </a:r>
                    </a:p>
                  </a:txBody>
                  <a:tcPr marL="2621" marR="2621" marT="2621"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550" kern="1200" noProof="0" dirty="0">
                          <a:solidFill>
                            <a:schemeClr val="tx1"/>
                          </a:solidFill>
                          <a:effectLst/>
                          <a:latin typeface="+mn-lt"/>
                          <a:ea typeface="Calibri Light" panose="020F0302020204030204" pitchFamily="34" charset="0"/>
                          <a:cs typeface="Calibri Light" panose="020F0302020204030204" pitchFamily="34" charset="0"/>
                        </a:rPr>
                        <a:t>240 kW/240 kW</a:t>
                      </a:r>
                      <a:endParaRPr lang="en-US" sz="55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9525" cap="flat" cmpd="sng" algn="ctr">
                      <a:solidFill>
                        <a:schemeClr val="bg1">
                          <a:lumMod val="7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548089338"/>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Grid Type</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3L + N + GND</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98076695"/>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Rated Power Output AC Side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180 kW</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180 kW</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algn="ctr" fontAlgn="ctr">
                        <a:spcBef>
                          <a:spcPts val="0"/>
                        </a:spcBef>
                        <a:spcAft>
                          <a:spcPts val="0"/>
                        </a:spcAft>
                      </a:pPr>
                      <a:endParaRPr lang="ro-RO" sz="500" dirty="0">
                        <a:solidFill>
                          <a:schemeClr val="tx1"/>
                        </a:solidFill>
                        <a:effectLst/>
                        <a:latin typeface="+mj-lt"/>
                        <a:ea typeface="Calibri" panose="020F0502020204030204" pitchFamily="34" charset="0"/>
                        <a:cs typeface="Times New Roman" panose="02020603050405020304" pitchFamily="18"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180 kW</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240 kW</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240 kW</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575562132"/>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Rated Current</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258 A</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258 A</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algn="ctr" fontAlgn="ctr">
                        <a:spcBef>
                          <a:spcPts val="0"/>
                        </a:spcBef>
                        <a:spcAft>
                          <a:spcPts val="0"/>
                        </a:spcAft>
                      </a:pPr>
                      <a:endParaRPr lang="ro-RO" sz="500" dirty="0">
                        <a:solidFill>
                          <a:schemeClr val="tx1"/>
                        </a:solidFill>
                        <a:effectLst/>
                        <a:latin typeface="+mj-lt"/>
                        <a:ea typeface="Calibri" panose="020F0502020204030204" pitchFamily="34" charset="0"/>
                        <a:cs typeface="Times New Roman" panose="02020603050405020304" pitchFamily="18"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258 A</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344 A</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344 A</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38337855"/>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AC Breakers And Interruption Capacity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315 A / 70 kA</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315 A / 70 kA</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algn="ctr" fontAlgn="ctr">
                        <a:spcBef>
                          <a:spcPts val="0"/>
                        </a:spcBef>
                        <a:spcAft>
                          <a:spcPts val="0"/>
                        </a:spcAft>
                      </a:pPr>
                      <a:endParaRPr lang="ro-RO" sz="500">
                        <a:solidFill>
                          <a:schemeClr val="tx1"/>
                        </a:solidFill>
                        <a:effectLst/>
                        <a:latin typeface="+mj-lt"/>
                        <a:ea typeface="Calibri" panose="020F0502020204030204" pitchFamily="34" charset="0"/>
                        <a:cs typeface="Times New Roman" panose="02020603050405020304" pitchFamily="18"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315 A / 70 kA</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400 A / 70 kA</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400 A / 70 kA</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68145123"/>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Rated Voltage</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400 Vac</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55292148"/>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Voltage Range</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400 Vac ± 15 %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12688430"/>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Rated Frequency (Hz)</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50 Hz / 60 Hz</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0448173"/>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Frequency Range</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 3 Hz</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44053871"/>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Power Factor (Off Grid)</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-0.8 ~ +0.8</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69019928"/>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Frequency Accuracy</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0.2 Hz</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5593323"/>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Voltage Ripple</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&lt; 3 %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45597774"/>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Current Ripple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&lt; 2 %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59569642"/>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Output Harmonic Wave</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&lt; 3 %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33071968"/>
                  </a:ext>
                </a:extLst>
              </a:tr>
              <a:tr h="187316">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Phase Unbalance Load (</a:t>
                      </a:r>
                      <a:r>
                        <a:rPr lang="en-US" sz="600" kern="1200" noProof="0" dirty="0" err="1">
                          <a:solidFill>
                            <a:schemeClr val="tx1"/>
                          </a:solidFill>
                          <a:effectLst/>
                          <a:latin typeface="+mn-lt"/>
                          <a:ea typeface="Calibri Light" panose="020F0302020204030204" pitchFamily="34" charset="0"/>
                          <a:cs typeface="Calibri Light" panose="020F0302020204030204" pitchFamily="34" charset="0"/>
                        </a:rPr>
                        <a:t>Off-grid</a:t>
                      </a: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 With STS Only)</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100%</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35243357"/>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STS For EPS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Optional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78973338"/>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STS Switch Time On To Off Grid</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20 </a:t>
                      </a:r>
                      <a:r>
                        <a:rPr lang="en-US" sz="600" kern="1200" noProof="0" dirty="0" err="1">
                          <a:solidFill>
                            <a:schemeClr val="tx1"/>
                          </a:solidFill>
                          <a:effectLst/>
                          <a:latin typeface="+mn-lt"/>
                          <a:ea typeface="Calibri Light" panose="020F0302020204030204" pitchFamily="34" charset="0"/>
                          <a:cs typeface="Calibri Light" panose="020F0302020204030204" pitchFamily="34" charset="0"/>
                        </a:rPr>
                        <a:t>ms</a:t>
                      </a: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 (Linear Load)</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71434217"/>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STS Switch Time OFF To ON Grid</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30 </a:t>
                      </a:r>
                      <a:r>
                        <a:rPr lang="en-US" sz="600" kern="1200" noProof="0" dirty="0" err="1">
                          <a:solidFill>
                            <a:schemeClr val="tx1"/>
                          </a:solidFill>
                          <a:effectLst/>
                          <a:latin typeface="+mn-lt"/>
                          <a:ea typeface="Calibri Light" panose="020F0302020204030204" pitchFamily="34" charset="0"/>
                          <a:cs typeface="Calibri Light" panose="020F0302020204030204" pitchFamily="34" charset="0"/>
                        </a:rPr>
                        <a:t>ms</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99912967"/>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EPS Overload Support</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0%</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83198362"/>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EPS Max Power (Only With STS Installed)</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100%</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29272978"/>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EPS Output AC Breaker Interruption Capacity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315 A / 70 kA</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315 A / 70 kA</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algn="ctr" fontAlgn="ctr">
                        <a:spcBef>
                          <a:spcPts val="0"/>
                        </a:spcBef>
                        <a:spcAft>
                          <a:spcPts val="0"/>
                        </a:spcAft>
                      </a:pPr>
                      <a:endParaRPr lang="ro-RO" sz="500" dirty="0">
                        <a:solidFill>
                          <a:schemeClr val="tx1"/>
                        </a:solidFill>
                        <a:effectLst/>
                        <a:latin typeface="+mj-lt"/>
                        <a:ea typeface="Calibri" panose="020F0502020204030204" pitchFamily="34" charset="0"/>
                        <a:cs typeface="Times New Roman" panose="02020603050405020304" pitchFamily="18"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315 A / 70 kA</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400 A / 70 kA</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400 A / 70 kA</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584293682"/>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AC Generator Input Voltage</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400 V 3P + N + GND</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06908502"/>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AC Input Voltage Range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400 V +/- 15%</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14764604"/>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AC Input Voltage Protection Breaker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315 A / 70 kA</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315 A / 70 kA</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algn="ctr" fontAlgn="ctr">
                        <a:spcBef>
                          <a:spcPts val="0"/>
                        </a:spcBef>
                        <a:spcAft>
                          <a:spcPts val="0"/>
                        </a:spcAft>
                      </a:pPr>
                      <a:endParaRPr lang="ro-RO" sz="500" dirty="0">
                        <a:solidFill>
                          <a:schemeClr val="tx1"/>
                        </a:solidFill>
                        <a:effectLst/>
                        <a:latin typeface="+mj-lt"/>
                        <a:ea typeface="Calibri" panose="020F0502020204030204" pitchFamily="34" charset="0"/>
                        <a:cs typeface="Times New Roman" panose="02020603050405020304" pitchFamily="18"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315 A / 70 kA</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400 A / 70 kA</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400 A / 70 kA</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493465896"/>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Reaction Time To External Commands</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200 </a:t>
                      </a:r>
                      <a:r>
                        <a:rPr lang="en-US" sz="600" kern="1200" noProof="0" dirty="0" err="1">
                          <a:solidFill>
                            <a:schemeClr val="tx1"/>
                          </a:solidFill>
                          <a:effectLst/>
                          <a:latin typeface="+mn-lt"/>
                          <a:ea typeface="Calibri Light" panose="020F0302020204030204" pitchFamily="34" charset="0"/>
                          <a:cs typeface="Calibri Light" panose="020F0302020204030204" pitchFamily="34" charset="0"/>
                        </a:rPr>
                        <a:t>ms</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55104223"/>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Switch Time From Charge To Discharge</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20 </a:t>
                      </a:r>
                      <a:r>
                        <a:rPr lang="en-US" sz="600" kern="1200" noProof="0" dirty="0" err="1">
                          <a:solidFill>
                            <a:schemeClr val="tx1"/>
                          </a:solidFill>
                          <a:effectLst/>
                          <a:latin typeface="+mn-lt"/>
                          <a:ea typeface="Calibri Light" panose="020F0302020204030204" pitchFamily="34" charset="0"/>
                          <a:cs typeface="Calibri Light" panose="020F0302020204030204" pitchFamily="34" charset="0"/>
                        </a:rPr>
                        <a:t>ms</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52170201"/>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Switch Time From Discharge To Charge</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20 </a:t>
                      </a:r>
                      <a:r>
                        <a:rPr lang="en-US" sz="600" kern="1200" noProof="0" dirty="0" err="1">
                          <a:solidFill>
                            <a:schemeClr val="tx1"/>
                          </a:solidFill>
                          <a:effectLst/>
                          <a:latin typeface="+mn-lt"/>
                          <a:ea typeface="Calibri Light" panose="020F0302020204030204" pitchFamily="34" charset="0"/>
                          <a:cs typeface="Calibri Light" panose="020F0302020204030204" pitchFamily="34" charset="0"/>
                        </a:rPr>
                        <a:t>ms</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12288957"/>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Operation Mode PV + Grid Only (No Battery)</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Supported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94577808"/>
                  </a:ext>
                </a:extLst>
              </a:tr>
              <a:tr h="187316">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System Start Up Capability ON Grid (No Battery)</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PV + Grid = Operation Granted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11793165"/>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System Start Up Capability OFF Grid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Battery Only = Operation Granted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07522769"/>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Emergency Stop Intervention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600 </a:t>
                      </a:r>
                      <a:r>
                        <a:rPr lang="en-US" sz="600" kern="1200" noProof="0" dirty="0" err="1">
                          <a:solidFill>
                            <a:schemeClr val="tx1"/>
                          </a:solidFill>
                          <a:effectLst/>
                          <a:latin typeface="+mn-lt"/>
                          <a:ea typeface="Calibri Light" panose="020F0302020204030204" pitchFamily="34" charset="0"/>
                          <a:cs typeface="Calibri Light" panose="020F0302020204030204" pitchFamily="34" charset="0"/>
                        </a:rPr>
                        <a:t>ms</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09384791"/>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IP rating</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IP20</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10094745"/>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Working Temperature</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-20 °C ~ +55 °C (Derating T &gt; 45 °C)</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24255604"/>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Humidity</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0 % RH ~ 95 % RH, Non-condensing</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76904338"/>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Working Altitude</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T &lt; 45 °C: 2000 m (No Derating), 2000 m ~ 4000 m Derating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74706276"/>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Noise</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&lt; 75 dB</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72080495"/>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Communication</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RS485, CAN, Wi-Fi ( SUNSPEC )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32493503"/>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Protocol</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CAN, </a:t>
                      </a:r>
                      <a:r>
                        <a:rPr lang="en-US" sz="600" kern="1200" noProof="0" dirty="0" err="1">
                          <a:solidFill>
                            <a:schemeClr val="tx1"/>
                          </a:solidFill>
                          <a:effectLst/>
                          <a:latin typeface="+mn-lt"/>
                          <a:ea typeface="Calibri Light" panose="020F0302020204030204" pitchFamily="34" charset="0"/>
                          <a:cs typeface="Calibri Light" panose="020F0302020204030204" pitchFamily="34" charset="0"/>
                        </a:rPr>
                        <a:t>ModBus</a:t>
                      </a: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 TCP/IP</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43466937"/>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Installation</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Indoor In Controlled Temperature Room</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52791368"/>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Maximum Efficiency</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97%</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42301720"/>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Isolation</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Transformer-less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23801935"/>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Protection Class</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Class I</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99463490"/>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Cooling Type</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Forced Air </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18029834"/>
                  </a:ext>
                </a:extLst>
              </a:tr>
              <a:tr h="109057">
                <a:tc>
                  <a:txBody>
                    <a:bodyPr/>
                    <a:lstStyle/>
                    <a:p>
                      <a:pPr algn="l" fontAlgn="t"/>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Dimensions (W x D x H) (mm)</a:t>
                      </a: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6">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1430 x 1000</a:t>
                      </a:r>
                      <a:r>
                        <a:rPr lang="en-US" sz="600" kern="1200" baseline="0" noProof="0" dirty="0">
                          <a:solidFill>
                            <a:schemeClr val="tx1"/>
                          </a:solidFill>
                          <a:effectLst/>
                          <a:latin typeface="+mn-lt"/>
                          <a:ea typeface="Calibri Light" panose="020F0302020204030204" pitchFamily="34" charset="0"/>
                          <a:cs typeface="Calibri Light" panose="020F0302020204030204" pitchFamily="34" charset="0"/>
                        </a:rPr>
                        <a:t> x</a:t>
                      </a: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 2150</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ro-RO"/>
                    </a:p>
                  </a:txBody>
                  <a:tcPr/>
                </a:tc>
                <a:tc hMerge="1">
                  <a:txBody>
                    <a:bodyPr/>
                    <a:lstStyle/>
                    <a:p>
                      <a:endParaRPr lang="ro-RO"/>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84427293"/>
                  </a:ext>
                </a:extLst>
              </a:tr>
              <a:tr h="109057">
                <a:tc>
                  <a:txBody>
                    <a:bodyPr/>
                    <a:lstStyle/>
                    <a:p>
                      <a:pPr marL="0" marR="0" algn="l"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Weight</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720 kg</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750 kg</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marL="0" marR="0" algn="ctr" fontAlgn="ctr">
                        <a:spcBef>
                          <a:spcPts val="0"/>
                        </a:spcBef>
                        <a:spcAft>
                          <a:spcPts val="0"/>
                        </a:spcAft>
                      </a:pPr>
                      <a:endParaRPr lang="ro-RO" sz="500" dirty="0">
                        <a:solidFill>
                          <a:schemeClr val="tx1"/>
                        </a:solidFill>
                        <a:effectLst/>
                        <a:latin typeface="+mj-lt"/>
                        <a:ea typeface="Calibri" panose="020F0502020204030204" pitchFamily="34" charset="0"/>
                        <a:cs typeface="Times New Roman" panose="02020603050405020304" pitchFamily="18"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780 kg</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780 kg</a:t>
                      </a:r>
                      <a:endParaRPr lang="en-US" sz="500" noProof="0" dirty="0">
                        <a:solidFill>
                          <a:schemeClr val="tx1"/>
                        </a:solidFill>
                        <a:effectLst/>
                        <a:latin typeface="+mn-lt"/>
                        <a:ea typeface="Calibri Light" panose="020F0302020204030204" pitchFamily="34" charset="0"/>
                        <a:cs typeface="Calibri Light" panose="020F0302020204030204" pitchFamily="34" charset="0"/>
                      </a:endParaRPr>
                    </a:p>
                  </a:txBody>
                  <a:tcPr marL="2621" marR="2621" marT="2621"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0 kg</a:t>
                      </a:r>
                    </a:p>
                  </a:txBody>
                  <a:tcPr marL="2621" marR="2621" marT="2621"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03649050"/>
                  </a:ext>
                </a:extLst>
              </a:tr>
            </a:tbl>
          </a:graphicData>
        </a:graphic>
      </p:graphicFrame>
      <p:grpSp>
        <p:nvGrpSpPr>
          <p:cNvPr id="18" name="Group 13"/>
          <p:cNvGrpSpPr/>
          <p:nvPr/>
        </p:nvGrpSpPr>
        <p:grpSpPr>
          <a:xfrm>
            <a:off x="5038012" y="0"/>
            <a:ext cx="1819991" cy="9906000"/>
            <a:chOff x="5038009" y="0"/>
            <a:chExt cx="1819991" cy="9906000"/>
          </a:xfrm>
        </p:grpSpPr>
        <p:sp>
          <p:nvSpPr>
            <p:cNvPr id="24" name="Rectangle 14"/>
            <p:cNvSpPr/>
            <p:nvPr/>
          </p:nvSpPr>
          <p:spPr>
            <a:xfrm>
              <a:off x="5038009" y="0"/>
              <a:ext cx="1819991" cy="990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85149" tIns="42574" rIns="85149" bIns="42574" rtlCol="0" anchor="ctr"/>
            <a:lstStyle/>
            <a:p>
              <a:pPr algn="ctr"/>
              <a:endParaRPr lang="en-GB" sz="1960" u="sng"/>
            </a:p>
          </p:txBody>
        </p:sp>
        <p:sp>
          <p:nvSpPr>
            <p:cNvPr id="27" name="TextBox 9">
              <a:extLst>
                <a:ext uri="{FF2B5EF4-FFF2-40B4-BE49-F238E27FC236}">
                  <a16:creationId xmlns:a16="http://schemas.microsoft.com/office/drawing/2014/main" id="{6FB9F23C-F93A-32D2-5300-FED7000BD17C}"/>
                </a:ext>
              </a:extLst>
            </p:cNvPr>
            <p:cNvSpPr txBox="1"/>
            <p:nvPr/>
          </p:nvSpPr>
          <p:spPr>
            <a:xfrm>
              <a:off x="5047571" y="9594329"/>
              <a:ext cx="1810429" cy="200055"/>
            </a:xfrm>
            <a:prstGeom prst="rect">
              <a:avLst/>
            </a:prstGeom>
            <a:noFill/>
          </p:spPr>
          <p:txBody>
            <a:bodyPr wrap="square" rtlCol="0">
              <a:spAutoFit/>
            </a:bodyPr>
            <a:lstStyle/>
            <a:p>
              <a:pPr algn="ctr"/>
              <a:r>
                <a:rPr lang="en-GB" sz="700" dirty="0"/>
                <a:t>wecobatteries.com</a:t>
              </a:r>
            </a:p>
          </p:txBody>
        </p:sp>
        <p:pic>
          <p:nvPicPr>
            <p:cNvPr id="29" name="Picture 17">
              <a:extLst>
                <a:ext uri="{FF2B5EF4-FFF2-40B4-BE49-F238E27FC236}">
                  <a16:creationId xmlns:a16="http://schemas.microsoft.com/office/drawing/2014/main" id="{822B9CB0-9FCE-A68E-988A-3D63C283754D}"/>
                </a:ext>
              </a:extLst>
            </p:cNvPr>
            <p:cNvPicPr>
              <a:picLocks noChangeAspect="1"/>
            </p:cNvPicPr>
            <p:nvPr/>
          </p:nvPicPr>
          <p:blipFill>
            <a:blip r:embed="rId3" cstate="print"/>
            <a:stretch>
              <a:fillRect/>
            </a:stretch>
          </p:blipFill>
          <p:spPr>
            <a:xfrm>
              <a:off x="5382412" y="776288"/>
              <a:ext cx="1037186" cy="3600000"/>
            </a:xfrm>
            <a:prstGeom prst="rect">
              <a:avLst/>
            </a:prstGeom>
            <a:noFill/>
            <a:ln>
              <a:noFill/>
            </a:ln>
          </p:spPr>
        </p:pic>
      </p:grpSp>
      <p:pic>
        <p:nvPicPr>
          <p:cNvPr id="30"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7240" y="5313050"/>
            <a:ext cx="1699231" cy="4032357"/>
          </a:xfrm>
          <a:prstGeom prst="rect">
            <a:avLst/>
          </a:prstGeom>
        </p:spPr>
      </p:pic>
      <p:sp>
        <p:nvSpPr>
          <p:cNvPr id="32" name="CasellaDiTesto 31">
            <a:extLst>
              <a:ext uri="{FF2B5EF4-FFF2-40B4-BE49-F238E27FC236}">
                <a16:creationId xmlns:a16="http://schemas.microsoft.com/office/drawing/2014/main" id="{F6EF376C-63CA-42FF-828C-C958998EBF7C}"/>
              </a:ext>
            </a:extLst>
          </p:cNvPr>
          <p:cNvSpPr txBox="1"/>
          <p:nvPr/>
        </p:nvSpPr>
        <p:spPr>
          <a:xfrm>
            <a:off x="32940" y="9328155"/>
            <a:ext cx="5014385" cy="369332"/>
          </a:xfrm>
          <a:prstGeom prst="rect">
            <a:avLst/>
          </a:prstGeom>
          <a:noFill/>
        </p:spPr>
        <p:txBody>
          <a:bodyPr wrap="square">
            <a:spAutoFit/>
          </a:bodyPr>
          <a:lstStyle/>
          <a:p>
            <a:pPr algn="r"/>
            <a:r>
              <a:rPr lang="en-US" sz="600" dirty="0"/>
              <a:t>We recommend contacting WeCo for the most up-to-date datasheet, read warranty and manual before making any purchasing decisions.</a:t>
            </a:r>
          </a:p>
          <a:p>
            <a:pPr algn="r"/>
            <a:r>
              <a:rPr lang="en-US" sz="600" dirty="0"/>
              <a:t>No part of this document can be copied or reproduced without WeCo written permission.</a:t>
            </a:r>
          </a:p>
          <a:p>
            <a:pPr algn="r"/>
            <a:r>
              <a:rPr lang="en-US" sz="600" dirty="0"/>
              <a:t>All data is subject to change without prior notice</a:t>
            </a:r>
          </a:p>
        </p:txBody>
      </p:sp>
      <p:sp>
        <p:nvSpPr>
          <p:cNvPr id="33" name="Rectangle 1">
            <a:extLst>
              <a:ext uri="{FF2B5EF4-FFF2-40B4-BE49-F238E27FC236}">
                <a16:creationId xmlns:a16="http://schemas.microsoft.com/office/drawing/2014/main" id="{57D91FDC-7260-D8A1-0338-DC899B64C1F4}"/>
              </a:ext>
            </a:extLst>
          </p:cNvPr>
          <p:cNvSpPr>
            <a:spLocks noChangeArrowheads="1"/>
          </p:cNvSpPr>
          <p:nvPr/>
        </p:nvSpPr>
        <p:spPr bwMode="auto">
          <a:xfrm>
            <a:off x="787243" y="956008"/>
            <a:ext cx="1172914" cy="25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399" tIns="42200" rIns="84399" bIns="42200" numCol="1" anchor="ctr" anchorCtr="0" compatLnSpc="1">
            <a:prstTxWarp prst="textNoShape">
              <a:avLst/>
            </a:prstTxWarp>
            <a:spAutoFit/>
          </a:bodyPr>
          <a:lstStyle>
            <a:lvl1pPr eaLnBrk="0" fontAlgn="base" hangingPunct="0">
              <a:spcBef>
                <a:spcPct val="0"/>
              </a:spcBef>
              <a:spcAft>
                <a:spcPct val="0"/>
              </a:spcAft>
              <a:tabLst>
                <a:tab pos="444500" algn="ctr"/>
              </a:tabLst>
              <a:defRPr>
                <a:solidFill>
                  <a:schemeClr val="tx1"/>
                </a:solidFill>
                <a:latin typeface="Arial" panose="020B0604020202020204" pitchFamily="34" charset="0"/>
              </a:defRPr>
            </a:lvl1pPr>
            <a:lvl2pPr eaLnBrk="0" fontAlgn="base" hangingPunct="0">
              <a:spcBef>
                <a:spcPct val="0"/>
              </a:spcBef>
              <a:spcAft>
                <a:spcPct val="0"/>
              </a:spcAft>
              <a:tabLst>
                <a:tab pos="444500" algn="ctr"/>
              </a:tabLst>
              <a:defRPr>
                <a:solidFill>
                  <a:schemeClr val="tx1"/>
                </a:solidFill>
                <a:latin typeface="Arial" panose="020B0604020202020204" pitchFamily="34" charset="0"/>
              </a:defRPr>
            </a:lvl2pPr>
            <a:lvl3pPr eaLnBrk="0" fontAlgn="base" hangingPunct="0">
              <a:spcBef>
                <a:spcPct val="0"/>
              </a:spcBef>
              <a:spcAft>
                <a:spcPct val="0"/>
              </a:spcAft>
              <a:tabLst>
                <a:tab pos="444500" algn="ctr"/>
              </a:tabLst>
              <a:defRPr>
                <a:solidFill>
                  <a:schemeClr val="tx1"/>
                </a:solidFill>
                <a:latin typeface="Arial" panose="020B0604020202020204" pitchFamily="34" charset="0"/>
              </a:defRPr>
            </a:lvl3pPr>
            <a:lvl4pPr eaLnBrk="0" fontAlgn="base" hangingPunct="0">
              <a:spcBef>
                <a:spcPct val="0"/>
              </a:spcBef>
              <a:spcAft>
                <a:spcPct val="0"/>
              </a:spcAft>
              <a:tabLst>
                <a:tab pos="444500" algn="ctr"/>
              </a:tabLst>
              <a:defRPr>
                <a:solidFill>
                  <a:schemeClr val="tx1"/>
                </a:solidFill>
                <a:latin typeface="Arial" panose="020B0604020202020204" pitchFamily="34" charset="0"/>
              </a:defRPr>
            </a:lvl4pPr>
            <a:lvl5pPr eaLnBrk="0" fontAlgn="base" hangingPunct="0">
              <a:spcBef>
                <a:spcPct val="0"/>
              </a:spcBef>
              <a:spcAft>
                <a:spcPct val="0"/>
              </a:spcAft>
              <a:tabLst>
                <a:tab pos="444500" algn="ctr"/>
              </a:tabLst>
              <a:defRPr>
                <a:solidFill>
                  <a:schemeClr val="tx1"/>
                </a:solidFill>
                <a:latin typeface="Arial" panose="020B0604020202020204" pitchFamily="34" charset="0"/>
              </a:defRPr>
            </a:lvl5pPr>
            <a:lvl6pPr eaLnBrk="0" fontAlgn="base" hangingPunct="0">
              <a:spcBef>
                <a:spcPct val="0"/>
              </a:spcBef>
              <a:spcAft>
                <a:spcPct val="0"/>
              </a:spcAft>
              <a:tabLst>
                <a:tab pos="444500" algn="ctr"/>
              </a:tabLst>
              <a:defRPr>
                <a:solidFill>
                  <a:schemeClr val="tx1"/>
                </a:solidFill>
                <a:latin typeface="Arial" panose="020B0604020202020204" pitchFamily="34" charset="0"/>
              </a:defRPr>
            </a:lvl6pPr>
            <a:lvl7pPr eaLnBrk="0" fontAlgn="base" hangingPunct="0">
              <a:spcBef>
                <a:spcPct val="0"/>
              </a:spcBef>
              <a:spcAft>
                <a:spcPct val="0"/>
              </a:spcAft>
              <a:tabLst>
                <a:tab pos="444500" algn="ctr"/>
              </a:tabLst>
              <a:defRPr>
                <a:solidFill>
                  <a:schemeClr val="tx1"/>
                </a:solidFill>
                <a:latin typeface="Arial" panose="020B0604020202020204" pitchFamily="34" charset="0"/>
              </a:defRPr>
            </a:lvl7pPr>
            <a:lvl8pPr eaLnBrk="0" fontAlgn="base" hangingPunct="0">
              <a:spcBef>
                <a:spcPct val="0"/>
              </a:spcBef>
              <a:spcAft>
                <a:spcPct val="0"/>
              </a:spcAft>
              <a:tabLst>
                <a:tab pos="444500" algn="ctr"/>
              </a:tabLst>
              <a:defRPr>
                <a:solidFill>
                  <a:schemeClr val="tx1"/>
                </a:solidFill>
                <a:latin typeface="Arial" panose="020B0604020202020204" pitchFamily="34" charset="0"/>
              </a:defRPr>
            </a:lvl8pPr>
            <a:lvl9pPr eaLnBrk="0" fontAlgn="base" hangingPunct="0">
              <a:spcBef>
                <a:spcPct val="0"/>
              </a:spcBef>
              <a:spcAft>
                <a:spcPct val="0"/>
              </a:spcAft>
              <a:tabLst>
                <a:tab pos="444500" algn="ctr"/>
              </a:tabLst>
              <a:defRPr>
                <a:solidFill>
                  <a:schemeClr val="tx1"/>
                </a:solidFill>
                <a:latin typeface="Arial" panose="020B0604020202020204" pitchFamily="34" charset="0"/>
              </a:defRPr>
            </a:lvl9pPr>
          </a:lstStyle>
          <a:p>
            <a:pPr defTabSz="843984">
              <a:tabLst>
                <a:tab pos="410269" algn="ctr"/>
              </a:tabLst>
            </a:pPr>
            <a:r>
              <a:rPr lang="ro-RO" altLang="ro-RO" sz="1100" dirty="0">
                <a:solidFill>
                  <a:srgbClr val="000000"/>
                </a:solidFill>
                <a:latin typeface="Century Gothic" panose="020B0502020202020204" pitchFamily="34" charset="0"/>
                <a:ea typeface="Calibri" panose="020F0502020204030204" pitchFamily="34" charset="0"/>
              </a:rPr>
              <a:t>Specifications</a:t>
            </a:r>
            <a:r>
              <a:rPr lang="ro-RO" altLang="ro-RO" sz="1100" dirty="0">
                <a:solidFill>
                  <a:srgbClr val="000000"/>
                </a:solidFill>
                <a:latin typeface="Lato" panose="020F0502020204030203" pitchFamily="34" charset="0"/>
                <a:ea typeface="Calibri" panose="020F0502020204030204" pitchFamily="34" charset="0"/>
              </a:rPr>
              <a:t> </a:t>
            </a:r>
            <a:endParaRPr lang="ro-RO" altLang="ro-RO" sz="1600" dirty="0">
              <a:latin typeface="Lato" panose="020F0502020204030203" pitchFamily="34" charset="0"/>
            </a:endParaRPr>
          </a:p>
        </p:txBody>
      </p:sp>
    </p:spTree>
    <p:extLst>
      <p:ext uri="{BB962C8B-B14F-4D97-AF65-F5344CB8AC3E}">
        <p14:creationId xmlns:p14="http://schemas.microsoft.com/office/powerpoint/2010/main" val="1255560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565589" y="276347"/>
            <a:ext cx="3736224" cy="486089"/>
          </a:xfrm>
          <a:prstGeom prst="rect">
            <a:avLst/>
          </a:prstGeom>
          <a:noFill/>
        </p:spPr>
        <p:txBody>
          <a:bodyPr wrap="square" lIns="85149" tIns="42574" rIns="85149" bIns="42574" rtlCol="0">
            <a:spAutoFit/>
          </a:bodyPr>
          <a:lstStyle/>
          <a:p>
            <a:pPr algn="r"/>
            <a:r>
              <a:rPr lang="en-GB" sz="2600" b="1" dirty="0">
                <a:latin typeface="Century Gothic" pitchFamily="34" charset="0"/>
              </a:rPr>
              <a:t>HYBO CS</a:t>
            </a:r>
          </a:p>
        </p:txBody>
      </p:sp>
      <p:sp>
        <p:nvSpPr>
          <p:cNvPr id="25" name="TextBox 24"/>
          <p:cNvSpPr txBox="1"/>
          <p:nvPr/>
        </p:nvSpPr>
        <p:spPr>
          <a:xfrm>
            <a:off x="2565587" y="683013"/>
            <a:ext cx="3736226" cy="270645"/>
          </a:xfrm>
          <a:prstGeom prst="rect">
            <a:avLst/>
          </a:prstGeom>
          <a:noFill/>
        </p:spPr>
        <p:txBody>
          <a:bodyPr wrap="square" lIns="85149" tIns="42574" rIns="85149" bIns="42574" rtlCol="0">
            <a:spAutoFit/>
          </a:bodyPr>
          <a:lstStyle/>
          <a:p>
            <a:pPr algn="r"/>
            <a:r>
              <a:rPr lang="en-GB" sz="1200" cap="all" dirty="0">
                <a:latin typeface="Century Gothic" pitchFamily="34" charset="0"/>
              </a:rPr>
              <a:t>Transformer based Hybrid Inverter </a:t>
            </a:r>
          </a:p>
        </p:txBody>
      </p:sp>
      <p:sp>
        <p:nvSpPr>
          <p:cNvPr id="36" name="CasellaDiTesto 10">
            <a:extLst>
              <a:ext uri="{FF2B5EF4-FFF2-40B4-BE49-F238E27FC236}">
                <a16:creationId xmlns:a16="http://schemas.microsoft.com/office/drawing/2014/main" id="{FBE238E5-3A33-6E08-1742-347D8F1551EE}"/>
              </a:ext>
            </a:extLst>
          </p:cNvPr>
          <p:cNvSpPr txBox="1"/>
          <p:nvPr/>
        </p:nvSpPr>
        <p:spPr>
          <a:xfrm>
            <a:off x="1819993" y="9417620"/>
            <a:ext cx="4855521" cy="369332"/>
          </a:xfrm>
          <a:prstGeom prst="rect">
            <a:avLst/>
          </a:prstGeom>
          <a:noFill/>
        </p:spPr>
        <p:txBody>
          <a:bodyPr wrap="square">
            <a:spAutoFit/>
          </a:bodyPr>
          <a:lstStyle/>
          <a:p>
            <a:r>
              <a:rPr lang="en-US" sz="600" dirty="0"/>
              <a:t>We recommend contacting WeCo for the most up-to-date datasheet, read warranty and manual before making any purchasing decisions.</a:t>
            </a:r>
          </a:p>
          <a:p>
            <a:r>
              <a:rPr lang="en-US" sz="600" dirty="0"/>
              <a:t>No part of this document can be copied or reproduced without WeCo written permission.</a:t>
            </a:r>
          </a:p>
          <a:p>
            <a:r>
              <a:rPr lang="en-US" sz="600" dirty="0"/>
              <a:t>All data is subject to change without prior notice.</a:t>
            </a:r>
          </a:p>
        </p:txBody>
      </p:sp>
      <p:grpSp>
        <p:nvGrpSpPr>
          <p:cNvPr id="15" name="Group 14"/>
          <p:cNvGrpSpPr/>
          <p:nvPr/>
        </p:nvGrpSpPr>
        <p:grpSpPr>
          <a:xfrm>
            <a:off x="2" y="-15690"/>
            <a:ext cx="1819991" cy="9906000"/>
            <a:chOff x="0" y="-17111"/>
            <a:chExt cx="1819991" cy="9906000"/>
          </a:xfrm>
        </p:grpSpPr>
        <p:sp>
          <p:nvSpPr>
            <p:cNvPr id="16" name="Rectangle 17"/>
            <p:cNvSpPr/>
            <p:nvPr/>
          </p:nvSpPr>
          <p:spPr>
            <a:xfrm>
              <a:off x="0" y="-17111"/>
              <a:ext cx="1819991" cy="990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85149" tIns="42574" rIns="85149" bIns="42574" rtlCol="0" anchor="ctr"/>
            <a:lstStyle/>
            <a:p>
              <a:pPr algn="ctr"/>
              <a:endParaRPr lang="en-GB" sz="1960"/>
            </a:p>
          </p:txBody>
        </p:sp>
        <p:pic>
          <p:nvPicPr>
            <p:cNvPr id="18" name="Picture 20">
              <a:extLst>
                <a:ext uri="{FF2B5EF4-FFF2-40B4-BE49-F238E27FC236}">
                  <a16:creationId xmlns:a16="http://schemas.microsoft.com/office/drawing/2014/main" id="{822B9CB0-9FCE-A68E-988A-3D63C283754D}"/>
                </a:ext>
              </a:extLst>
            </p:cNvPr>
            <p:cNvPicPr>
              <a:picLocks noChangeAspect="1"/>
            </p:cNvPicPr>
            <p:nvPr/>
          </p:nvPicPr>
          <p:blipFill>
            <a:blip r:embed="rId3" cstate="print"/>
            <a:stretch>
              <a:fillRect/>
            </a:stretch>
          </p:blipFill>
          <p:spPr>
            <a:xfrm>
              <a:off x="344403" y="759177"/>
              <a:ext cx="1037186" cy="3600000"/>
            </a:xfrm>
            <a:prstGeom prst="rect">
              <a:avLst/>
            </a:prstGeom>
            <a:noFill/>
            <a:ln>
              <a:noFill/>
            </a:ln>
          </p:spPr>
        </p:pic>
        <p:sp>
          <p:nvSpPr>
            <p:cNvPr id="20" name="TextBox 9">
              <a:extLst>
                <a:ext uri="{FF2B5EF4-FFF2-40B4-BE49-F238E27FC236}">
                  <a16:creationId xmlns:a16="http://schemas.microsoft.com/office/drawing/2014/main" id="{6FB9F23C-F93A-32D2-5300-FED7000BD17C}"/>
                </a:ext>
              </a:extLst>
            </p:cNvPr>
            <p:cNvSpPr txBox="1"/>
            <p:nvPr/>
          </p:nvSpPr>
          <p:spPr>
            <a:xfrm>
              <a:off x="9562" y="9594329"/>
              <a:ext cx="1810429" cy="200055"/>
            </a:xfrm>
            <a:prstGeom prst="rect">
              <a:avLst/>
            </a:prstGeom>
            <a:noFill/>
          </p:spPr>
          <p:txBody>
            <a:bodyPr wrap="square" rtlCol="0">
              <a:spAutoFit/>
            </a:bodyPr>
            <a:lstStyle/>
            <a:p>
              <a:pPr algn="ctr"/>
              <a:r>
                <a:rPr lang="en-GB" sz="700" dirty="0"/>
                <a:t>wecobatteries.com</a:t>
              </a:r>
            </a:p>
          </p:txBody>
        </p:sp>
      </p:grpSp>
      <p:pic>
        <p:nvPicPr>
          <p:cNvPr id="24" name="Picture 14" descr="hybo single door.png"/>
          <p:cNvPicPr>
            <a:picLocks noChangeAspect="1"/>
          </p:cNvPicPr>
          <p:nvPr/>
        </p:nvPicPr>
        <p:blipFill>
          <a:blip r:embed="rId4"/>
          <a:stretch>
            <a:fillRect/>
          </a:stretch>
        </p:blipFill>
        <p:spPr>
          <a:xfrm>
            <a:off x="116540" y="6249180"/>
            <a:ext cx="1602041" cy="3119102"/>
          </a:xfrm>
          <a:prstGeom prst="rect">
            <a:avLst/>
          </a:prstGeom>
        </p:spPr>
      </p:pic>
      <p:sp>
        <p:nvSpPr>
          <p:cNvPr id="35" name="Rectangle 1">
            <a:extLst>
              <a:ext uri="{FF2B5EF4-FFF2-40B4-BE49-F238E27FC236}">
                <a16:creationId xmlns:a16="http://schemas.microsoft.com/office/drawing/2014/main" id="{57D91FDC-7260-D8A1-0338-DC899B64C1F4}"/>
              </a:ext>
            </a:extLst>
          </p:cNvPr>
          <p:cNvSpPr>
            <a:spLocks noChangeArrowheads="1"/>
          </p:cNvSpPr>
          <p:nvPr/>
        </p:nvSpPr>
        <p:spPr bwMode="auto">
          <a:xfrm>
            <a:off x="2623994" y="935485"/>
            <a:ext cx="1245469" cy="25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399" tIns="42200" rIns="84399" bIns="42200" numCol="1" anchor="ctr" anchorCtr="0" compatLnSpc="1">
            <a:prstTxWarp prst="textNoShape">
              <a:avLst/>
            </a:prstTxWarp>
            <a:spAutoFit/>
          </a:bodyPr>
          <a:lstStyle>
            <a:lvl1pPr eaLnBrk="0" fontAlgn="base" hangingPunct="0">
              <a:spcBef>
                <a:spcPct val="0"/>
              </a:spcBef>
              <a:spcAft>
                <a:spcPct val="0"/>
              </a:spcAft>
              <a:tabLst>
                <a:tab pos="444500" algn="ctr"/>
              </a:tabLst>
              <a:defRPr>
                <a:solidFill>
                  <a:schemeClr val="tx1"/>
                </a:solidFill>
                <a:latin typeface="Arial" panose="020B0604020202020204" pitchFamily="34" charset="0"/>
              </a:defRPr>
            </a:lvl1pPr>
            <a:lvl2pPr eaLnBrk="0" fontAlgn="base" hangingPunct="0">
              <a:spcBef>
                <a:spcPct val="0"/>
              </a:spcBef>
              <a:spcAft>
                <a:spcPct val="0"/>
              </a:spcAft>
              <a:tabLst>
                <a:tab pos="444500" algn="ctr"/>
              </a:tabLst>
              <a:defRPr>
                <a:solidFill>
                  <a:schemeClr val="tx1"/>
                </a:solidFill>
                <a:latin typeface="Arial" panose="020B0604020202020204" pitchFamily="34" charset="0"/>
              </a:defRPr>
            </a:lvl2pPr>
            <a:lvl3pPr eaLnBrk="0" fontAlgn="base" hangingPunct="0">
              <a:spcBef>
                <a:spcPct val="0"/>
              </a:spcBef>
              <a:spcAft>
                <a:spcPct val="0"/>
              </a:spcAft>
              <a:tabLst>
                <a:tab pos="444500" algn="ctr"/>
              </a:tabLst>
              <a:defRPr>
                <a:solidFill>
                  <a:schemeClr val="tx1"/>
                </a:solidFill>
                <a:latin typeface="Arial" panose="020B0604020202020204" pitchFamily="34" charset="0"/>
              </a:defRPr>
            </a:lvl3pPr>
            <a:lvl4pPr eaLnBrk="0" fontAlgn="base" hangingPunct="0">
              <a:spcBef>
                <a:spcPct val="0"/>
              </a:spcBef>
              <a:spcAft>
                <a:spcPct val="0"/>
              </a:spcAft>
              <a:tabLst>
                <a:tab pos="444500" algn="ctr"/>
              </a:tabLst>
              <a:defRPr>
                <a:solidFill>
                  <a:schemeClr val="tx1"/>
                </a:solidFill>
                <a:latin typeface="Arial" panose="020B0604020202020204" pitchFamily="34" charset="0"/>
              </a:defRPr>
            </a:lvl4pPr>
            <a:lvl5pPr eaLnBrk="0" fontAlgn="base" hangingPunct="0">
              <a:spcBef>
                <a:spcPct val="0"/>
              </a:spcBef>
              <a:spcAft>
                <a:spcPct val="0"/>
              </a:spcAft>
              <a:tabLst>
                <a:tab pos="444500" algn="ctr"/>
              </a:tabLst>
              <a:defRPr>
                <a:solidFill>
                  <a:schemeClr val="tx1"/>
                </a:solidFill>
                <a:latin typeface="Arial" panose="020B0604020202020204" pitchFamily="34" charset="0"/>
              </a:defRPr>
            </a:lvl5pPr>
            <a:lvl6pPr eaLnBrk="0" fontAlgn="base" hangingPunct="0">
              <a:spcBef>
                <a:spcPct val="0"/>
              </a:spcBef>
              <a:spcAft>
                <a:spcPct val="0"/>
              </a:spcAft>
              <a:tabLst>
                <a:tab pos="444500" algn="ctr"/>
              </a:tabLst>
              <a:defRPr>
                <a:solidFill>
                  <a:schemeClr val="tx1"/>
                </a:solidFill>
                <a:latin typeface="Arial" panose="020B0604020202020204" pitchFamily="34" charset="0"/>
              </a:defRPr>
            </a:lvl6pPr>
            <a:lvl7pPr eaLnBrk="0" fontAlgn="base" hangingPunct="0">
              <a:spcBef>
                <a:spcPct val="0"/>
              </a:spcBef>
              <a:spcAft>
                <a:spcPct val="0"/>
              </a:spcAft>
              <a:tabLst>
                <a:tab pos="444500" algn="ctr"/>
              </a:tabLst>
              <a:defRPr>
                <a:solidFill>
                  <a:schemeClr val="tx1"/>
                </a:solidFill>
                <a:latin typeface="Arial" panose="020B0604020202020204" pitchFamily="34" charset="0"/>
              </a:defRPr>
            </a:lvl7pPr>
            <a:lvl8pPr eaLnBrk="0" fontAlgn="base" hangingPunct="0">
              <a:spcBef>
                <a:spcPct val="0"/>
              </a:spcBef>
              <a:spcAft>
                <a:spcPct val="0"/>
              </a:spcAft>
              <a:tabLst>
                <a:tab pos="444500" algn="ctr"/>
              </a:tabLst>
              <a:defRPr>
                <a:solidFill>
                  <a:schemeClr val="tx1"/>
                </a:solidFill>
                <a:latin typeface="Arial" panose="020B0604020202020204" pitchFamily="34" charset="0"/>
              </a:defRPr>
            </a:lvl8pPr>
            <a:lvl9pPr eaLnBrk="0" fontAlgn="base" hangingPunct="0">
              <a:spcBef>
                <a:spcPct val="0"/>
              </a:spcBef>
              <a:spcAft>
                <a:spcPct val="0"/>
              </a:spcAft>
              <a:tabLst>
                <a:tab pos="444500" algn="ctr"/>
              </a:tabLst>
              <a:defRPr>
                <a:solidFill>
                  <a:schemeClr val="tx1"/>
                </a:solidFill>
                <a:latin typeface="Arial" panose="020B0604020202020204" pitchFamily="34" charset="0"/>
              </a:defRPr>
            </a:lvl9pPr>
          </a:lstStyle>
          <a:p>
            <a:pPr defTabSz="843984">
              <a:tabLst>
                <a:tab pos="410269" algn="ctr"/>
              </a:tabLst>
            </a:pPr>
            <a:r>
              <a:rPr lang="ro-RO" altLang="ro-RO" sz="1100" dirty="0">
                <a:solidFill>
                  <a:srgbClr val="000000"/>
                </a:solidFill>
                <a:latin typeface="Century Gothic" panose="020B0502020202020204" pitchFamily="34" charset="0"/>
                <a:ea typeface="Calibri" panose="020F0502020204030204" pitchFamily="34" charset="0"/>
              </a:rPr>
              <a:t>Specifications</a:t>
            </a:r>
            <a:r>
              <a:rPr lang="ro-RO" altLang="ro-RO" sz="1100" dirty="0">
                <a:solidFill>
                  <a:srgbClr val="000000"/>
                </a:solidFill>
                <a:latin typeface="Lato" panose="020F0502020204030203" pitchFamily="34" charset="0"/>
                <a:ea typeface="Calibri" panose="020F0502020204030204" pitchFamily="34" charset="0"/>
              </a:rPr>
              <a:t> </a:t>
            </a:r>
            <a:endParaRPr lang="ro-RO" altLang="ro-RO" sz="1600" dirty="0">
              <a:latin typeface="Lato" panose="020F0502020204030203" pitchFamily="34" charset="0"/>
            </a:endParaRPr>
          </a:p>
        </p:txBody>
      </p:sp>
      <p:graphicFrame>
        <p:nvGraphicFramePr>
          <p:cNvPr id="41" name="Table 16">
            <a:extLst>
              <a:ext uri="{FF2B5EF4-FFF2-40B4-BE49-F238E27FC236}">
                <a16:creationId xmlns:a16="http://schemas.microsoft.com/office/drawing/2014/main" id="{141A5596-FF9D-87D2-2610-71738667CC1D}"/>
              </a:ext>
            </a:extLst>
          </p:cNvPr>
          <p:cNvGraphicFramePr>
            <a:graphicFrameLocks noGrp="1"/>
          </p:cNvGraphicFramePr>
          <p:nvPr>
            <p:extLst>
              <p:ext uri="{D42A27DB-BD31-4B8C-83A1-F6EECF244321}">
                <p14:modId xmlns:p14="http://schemas.microsoft.com/office/powerpoint/2010/main" val="303321693"/>
              </p:ext>
            </p:extLst>
          </p:nvPr>
        </p:nvGraphicFramePr>
        <p:xfrm>
          <a:off x="3931505" y="972604"/>
          <a:ext cx="2664000" cy="201349"/>
        </p:xfrm>
        <a:graphic>
          <a:graphicData uri="http://schemas.openxmlformats.org/drawingml/2006/table">
            <a:tbl>
              <a:tblPr firstRow="1" bandRow="1">
                <a:tableStyleId>{5C22544A-7EE6-4342-B048-85BDC9FD1C3A}</a:tableStyleId>
              </a:tblPr>
              <a:tblGrid>
                <a:gridCol w="661638">
                  <a:extLst>
                    <a:ext uri="{9D8B030D-6E8A-4147-A177-3AD203B41FA5}">
                      <a16:colId xmlns:a16="http://schemas.microsoft.com/office/drawing/2014/main" val="143041220"/>
                    </a:ext>
                  </a:extLst>
                </a:gridCol>
                <a:gridCol w="671989">
                  <a:extLst>
                    <a:ext uri="{9D8B030D-6E8A-4147-A177-3AD203B41FA5}">
                      <a16:colId xmlns:a16="http://schemas.microsoft.com/office/drawing/2014/main" val="1539684718"/>
                    </a:ext>
                  </a:extLst>
                </a:gridCol>
                <a:gridCol w="666547">
                  <a:extLst>
                    <a:ext uri="{9D8B030D-6E8A-4147-A177-3AD203B41FA5}">
                      <a16:colId xmlns:a16="http://schemas.microsoft.com/office/drawing/2014/main" val="365657561"/>
                    </a:ext>
                  </a:extLst>
                </a:gridCol>
                <a:gridCol w="663826">
                  <a:extLst>
                    <a:ext uri="{9D8B030D-6E8A-4147-A177-3AD203B41FA5}">
                      <a16:colId xmlns:a16="http://schemas.microsoft.com/office/drawing/2014/main" val="3438395344"/>
                    </a:ext>
                  </a:extLst>
                </a:gridCol>
              </a:tblGrid>
              <a:tr h="201349">
                <a:tc>
                  <a:txBody>
                    <a:bodyPr/>
                    <a:lstStyle/>
                    <a:p>
                      <a:pPr algn="ctr"/>
                      <a:r>
                        <a:rPr lang="en-GB" sz="700" b="0" dirty="0">
                          <a:solidFill>
                            <a:schemeClr val="tx1"/>
                          </a:solidFill>
                          <a:latin typeface="Lato" panose="020F0502020204030203" pitchFamily="34" charset="0"/>
                          <a:ea typeface="Lato" panose="020F0502020204030203" pitchFamily="34" charset="0"/>
                          <a:cs typeface="Lato" panose="020F0502020204030203" pitchFamily="34" charset="0"/>
                        </a:rPr>
                        <a:t>100 + MPPT</a:t>
                      </a:r>
                      <a:endParaRPr lang="ro-RO" sz="700" b="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72012" marR="72012" marT="34421" marB="34421" anchor="ctr">
                    <a:solidFill>
                      <a:srgbClr val="F7F8F9"/>
                    </a:solidFill>
                  </a:tcPr>
                </a:tc>
                <a:tc>
                  <a:txBody>
                    <a:bodyPr/>
                    <a:lstStyle/>
                    <a:p>
                      <a:pPr algn="ctr"/>
                      <a:r>
                        <a:rPr lang="en-GB" sz="700" b="0" dirty="0">
                          <a:solidFill>
                            <a:schemeClr val="tx1"/>
                          </a:solidFill>
                          <a:latin typeface="Lato" panose="020F0502020204030203" pitchFamily="34" charset="0"/>
                          <a:ea typeface="Lato" panose="020F0502020204030203" pitchFamily="34" charset="0"/>
                          <a:cs typeface="Lato" panose="020F0502020204030203" pitchFamily="34" charset="0"/>
                        </a:rPr>
                        <a:t>150 + MPPT</a:t>
                      </a:r>
                      <a:endParaRPr lang="ro-RO" sz="700" b="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72012" marR="72012" marT="34421" marB="34421" anchor="ctr">
                    <a:solidFill>
                      <a:srgbClr val="F7F8F9"/>
                    </a:solidFill>
                  </a:tcPr>
                </a:tc>
                <a:tc>
                  <a:txBody>
                    <a:bodyPr/>
                    <a:lstStyle/>
                    <a:p>
                      <a:pPr algn="ctr"/>
                      <a:r>
                        <a:rPr lang="en-GB" sz="700" b="0" dirty="0">
                          <a:solidFill>
                            <a:schemeClr val="tx1"/>
                          </a:solidFill>
                          <a:latin typeface="Lato" panose="020F0502020204030203" pitchFamily="34" charset="0"/>
                          <a:ea typeface="Lato" panose="020F0502020204030203" pitchFamily="34" charset="0"/>
                          <a:cs typeface="Lato" panose="020F0502020204030203" pitchFamily="34" charset="0"/>
                        </a:rPr>
                        <a:t>250 + MPPT</a:t>
                      </a:r>
                      <a:endParaRPr lang="ro-RO" sz="700" b="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72012" marR="72012" marT="34421" marB="34421" anchor="ctr">
                    <a:solidFill>
                      <a:srgbClr val="F7F8F9"/>
                    </a:solidFill>
                  </a:tcPr>
                </a:tc>
                <a:tc>
                  <a:txBody>
                    <a:bodyPr/>
                    <a:lstStyle/>
                    <a:p>
                      <a:pPr algn="ctr"/>
                      <a:r>
                        <a:rPr lang="en-GB" sz="700" b="0" dirty="0">
                          <a:solidFill>
                            <a:schemeClr val="tx1"/>
                          </a:solidFill>
                          <a:latin typeface="Lato" panose="020F0502020204030203" pitchFamily="34" charset="0"/>
                          <a:ea typeface="Lato" panose="020F0502020204030203" pitchFamily="34" charset="0"/>
                          <a:cs typeface="Lato" panose="020F0502020204030203" pitchFamily="34" charset="0"/>
                        </a:rPr>
                        <a:t>500 + MPPT</a:t>
                      </a:r>
                      <a:endParaRPr lang="ro-RO" sz="700" b="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72012" marR="72012" marT="34421" marB="34421" anchor="ctr">
                    <a:solidFill>
                      <a:srgbClr val="F7F8F9"/>
                    </a:solidFill>
                  </a:tcPr>
                </a:tc>
                <a:extLst>
                  <a:ext uri="{0D108BD9-81ED-4DB2-BD59-A6C34878D82A}">
                    <a16:rowId xmlns:a16="http://schemas.microsoft.com/office/drawing/2014/main" val="938631643"/>
                  </a:ext>
                </a:extLst>
              </a:tr>
            </a:tbl>
          </a:graphicData>
        </a:graphic>
      </p:graphicFrame>
      <p:sp>
        <p:nvSpPr>
          <p:cNvPr id="42" name="Shape 407">
            <a:extLst>
              <a:ext uri="{FF2B5EF4-FFF2-40B4-BE49-F238E27FC236}">
                <a16:creationId xmlns:a16="http://schemas.microsoft.com/office/drawing/2014/main" id="{61E70E28-01FF-8C42-5441-3E5E641CE94E}"/>
              </a:ext>
            </a:extLst>
          </p:cNvPr>
          <p:cNvSpPr/>
          <p:nvPr/>
        </p:nvSpPr>
        <p:spPr>
          <a:xfrm flipH="1">
            <a:off x="6431523" y="3"/>
            <a:ext cx="426478" cy="1971675"/>
          </a:xfrm>
          <a:custGeom>
            <a:avLst/>
            <a:gdLst/>
            <a:ahLst/>
            <a:cxnLst/>
            <a:rect l="0" t="0" r="0" b="0"/>
            <a:pathLst>
              <a:path w="348206" h="2434147">
                <a:moveTo>
                  <a:pt x="0" y="0"/>
                </a:moveTo>
                <a:lnTo>
                  <a:pt x="348206" y="0"/>
                </a:lnTo>
                <a:lnTo>
                  <a:pt x="344296" y="152130"/>
                </a:lnTo>
                <a:cubicBezTo>
                  <a:pt x="306041" y="912802"/>
                  <a:pt x="0" y="1673475"/>
                  <a:pt x="0" y="2434147"/>
                </a:cubicBezTo>
                <a:lnTo>
                  <a:pt x="0"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ro-RO" sz="2200" dirty="0"/>
          </a:p>
        </p:txBody>
      </p:sp>
      <p:graphicFrame>
        <p:nvGraphicFramePr>
          <p:cNvPr id="4" name="Table 12">
            <a:extLst>
              <a:ext uri="{FF2B5EF4-FFF2-40B4-BE49-F238E27FC236}">
                <a16:creationId xmlns:a16="http://schemas.microsoft.com/office/drawing/2014/main" id="{7BE9B8CA-70D6-5C01-0A5D-14163C5B1E48}"/>
              </a:ext>
            </a:extLst>
          </p:cNvPr>
          <p:cNvGraphicFramePr>
            <a:graphicFrameLocks noGrp="1"/>
          </p:cNvGraphicFramePr>
          <p:nvPr>
            <p:extLst>
              <p:ext uri="{D42A27DB-BD31-4B8C-83A1-F6EECF244321}">
                <p14:modId xmlns:p14="http://schemas.microsoft.com/office/powerpoint/2010/main" val="4028823360"/>
              </p:ext>
            </p:extLst>
          </p:nvPr>
        </p:nvGraphicFramePr>
        <p:xfrm>
          <a:off x="1844780" y="1192899"/>
          <a:ext cx="4750725" cy="7916378"/>
        </p:xfrm>
        <a:graphic>
          <a:graphicData uri="http://schemas.openxmlformats.org/drawingml/2006/table">
            <a:tbl>
              <a:tblPr>
                <a:tableStyleId>{5C22544A-7EE6-4342-B048-85BDC9FD1C3A}</a:tableStyleId>
              </a:tblPr>
              <a:tblGrid>
                <a:gridCol w="572569">
                  <a:extLst>
                    <a:ext uri="{9D8B030D-6E8A-4147-A177-3AD203B41FA5}">
                      <a16:colId xmlns:a16="http://schemas.microsoft.com/office/drawing/2014/main" val="3984761198"/>
                    </a:ext>
                  </a:extLst>
                </a:gridCol>
                <a:gridCol w="1512210">
                  <a:extLst>
                    <a:ext uri="{9D8B030D-6E8A-4147-A177-3AD203B41FA5}">
                      <a16:colId xmlns:a16="http://schemas.microsoft.com/office/drawing/2014/main" val="999507417"/>
                    </a:ext>
                  </a:extLst>
                </a:gridCol>
                <a:gridCol w="661033">
                  <a:extLst>
                    <a:ext uri="{9D8B030D-6E8A-4147-A177-3AD203B41FA5}">
                      <a16:colId xmlns:a16="http://schemas.microsoft.com/office/drawing/2014/main" val="3863888121"/>
                    </a:ext>
                  </a:extLst>
                </a:gridCol>
                <a:gridCol w="648090">
                  <a:extLst>
                    <a:ext uri="{9D8B030D-6E8A-4147-A177-3AD203B41FA5}">
                      <a16:colId xmlns:a16="http://schemas.microsoft.com/office/drawing/2014/main" val="3197205901"/>
                    </a:ext>
                  </a:extLst>
                </a:gridCol>
                <a:gridCol w="587978">
                  <a:extLst>
                    <a:ext uri="{9D8B030D-6E8A-4147-A177-3AD203B41FA5}">
                      <a16:colId xmlns:a16="http://schemas.microsoft.com/office/drawing/2014/main" val="1793152485"/>
                    </a:ext>
                  </a:extLst>
                </a:gridCol>
                <a:gridCol w="119179">
                  <a:extLst>
                    <a:ext uri="{9D8B030D-6E8A-4147-A177-3AD203B41FA5}">
                      <a16:colId xmlns:a16="http://schemas.microsoft.com/office/drawing/2014/main" val="20004"/>
                    </a:ext>
                  </a:extLst>
                </a:gridCol>
                <a:gridCol w="649666">
                  <a:extLst>
                    <a:ext uri="{9D8B030D-6E8A-4147-A177-3AD203B41FA5}">
                      <a16:colId xmlns:a16="http://schemas.microsoft.com/office/drawing/2014/main" val="590084777"/>
                    </a:ext>
                  </a:extLst>
                </a:gridCol>
              </a:tblGrid>
              <a:tr h="102068">
                <a:tc rowSpan="11">
                  <a:txBody>
                    <a:bodyPr/>
                    <a:lstStyle/>
                    <a:p>
                      <a:pPr marL="0" marR="0" lvl="0" indent="0" algn="ctr" defTabSz="914258" rtl="0" eaLnBrk="1" fontAlgn="ctr" latinLnBrk="0" hangingPunct="1">
                        <a:lnSpc>
                          <a:spcPct val="100000"/>
                        </a:lnSpc>
                        <a:spcBef>
                          <a:spcPts val="0"/>
                        </a:spcBef>
                        <a:spcAft>
                          <a:spcPts val="0"/>
                        </a:spcAft>
                        <a:buClrTx/>
                        <a:buSzTx/>
                        <a:buFontTx/>
                        <a:buNone/>
                        <a:tabLst/>
                        <a:defRPr/>
                      </a:pPr>
                      <a:r>
                        <a:rPr lang="en-GB" sz="600" dirty="0">
                          <a:latin typeface="+mn-lt"/>
                          <a:cs typeface="Kalinga" panose="020B0502040204020203" pitchFamily="34" charset="0"/>
                        </a:rPr>
                        <a:t>PV INPUT</a:t>
                      </a:r>
                      <a:endParaRPr lang="ro-RO" sz="600" dirty="0">
                        <a:latin typeface="+mn-lt"/>
                        <a:cs typeface="Kalinga" panose="020B0502040204020203"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8F9"/>
                    </a:solid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MPPT Max. Voltage Input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650 V</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marL="0" marR="0" algn="ctr" fontAlgn="ctr">
                        <a:spcBef>
                          <a:spcPts val="0"/>
                        </a:spcBef>
                        <a:spcAft>
                          <a:spcPts val="0"/>
                        </a:spcAft>
                      </a:pP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458145229"/>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MPPT Max. Power Output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120/180/240kW</a:t>
                      </a:r>
                    </a:p>
                  </a:txBody>
                  <a:tcPr marL="68579" marR="68579"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120/180/240kW</a:t>
                      </a:r>
                    </a:p>
                  </a:txBody>
                  <a:tcPr marL="68579" marR="68579"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300/360kW</a:t>
                      </a:r>
                    </a:p>
                  </a:txBody>
                  <a:tcPr marL="68579" marR="68579"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algn="ctr">
                        <a:spcAft>
                          <a:spcPts val="0"/>
                        </a:spcAft>
                      </a:pPr>
                      <a:r>
                        <a:rPr lang="en-US" sz="500" noProof="0" dirty="0">
                          <a:solidFill>
                            <a:schemeClr val="tx1"/>
                          </a:solidFill>
                          <a:latin typeface="+mn-lt"/>
                          <a:ea typeface="Calibri Light" panose="020F0302020204030204" pitchFamily="34" charset="0"/>
                          <a:cs typeface="Calibri Light" panose="020F0302020204030204" pitchFamily="34" charset="0"/>
                        </a:rPr>
                        <a:t>600/660/720kW</a:t>
                      </a:r>
                    </a:p>
                  </a:txBody>
                  <a:tcPr marL="68579" marR="68579"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600/660/720kW</a:t>
                      </a:r>
                    </a:p>
                  </a:txBody>
                  <a:tcPr marL="68579" marR="68579"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70343897"/>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Number Of MPPT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2/3/4</a:t>
                      </a:r>
                    </a:p>
                  </a:txBody>
                  <a:tcPr marL="68579" marR="68579"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2/3/4</a:t>
                      </a:r>
                    </a:p>
                  </a:txBody>
                  <a:tcPr marL="68579" marR="68579"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5/6</a:t>
                      </a:r>
                    </a:p>
                  </a:txBody>
                  <a:tcPr marL="68579" marR="68579"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10/11/12</a:t>
                      </a:r>
                    </a:p>
                  </a:txBody>
                  <a:tcPr marL="68579" marR="68579"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10/11/12</a:t>
                      </a:r>
                    </a:p>
                  </a:txBody>
                  <a:tcPr marL="68579" marR="68579" marT="0"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162531422"/>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MPPT Max. Current Input </a:t>
                      </a: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200 A</a:t>
                      </a: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lnT w="9525" cap="flat" cmpd="sng" algn="ctr">
                      <a:solidFill>
                        <a:schemeClr val="bg1">
                          <a:lumMod val="75000"/>
                        </a:schemeClr>
                      </a:solidFill>
                      <a:prstDash val="solid"/>
                      <a:round/>
                      <a:headEnd type="none" w="med" len="med"/>
                      <a:tailEnd type="none" w="med" len="med"/>
                    </a:lnT>
                  </a:tcPr>
                </a:tc>
                <a:tc hMerge="1">
                  <a:txBody>
                    <a:bodyPr/>
                    <a:lstStyle/>
                    <a:p>
                      <a:endParaRPr lang="en-US"/>
                    </a:p>
                  </a:txBody>
                  <a:tcPr>
                    <a:lnL w="9525" cap="flat" cmpd="sng" algn="ctr">
                      <a:solidFill>
                        <a:schemeClr val="bg1">
                          <a:lumMod val="7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hMerge="1">
                  <a:txBody>
                    <a:bodyPr/>
                    <a:lstStyle/>
                    <a:p>
                      <a:endParaRPr lang="en-GB"/>
                    </a:p>
                  </a:txBody>
                  <a:tcPr/>
                </a:tc>
                <a:tc hMerge="1">
                  <a:txBody>
                    <a:bodyPr/>
                    <a:lstStyle/>
                    <a:p>
                      <a:pPr algn="ctr"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534617"/>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PV Max. Design Power Input </a:t>
                      </a: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84 kW each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tcPr>
                </a:tc>
                <a:tc hMerge="1">
                  <a:txBody>
                    <a:bodyPr/>
                    <a:lstStyle/>
                    <a:p>
                      <a:endParaRPr lang="en-US"/>
                    </a:p>
                  </a:txBody>
                  <a:tcPr>
                    <a:lnL w="9525" cap="flat" cmpd="sng" algn="ctr">
                      <a:solidFill>
                        <a:schemeClr val="bg1">
                          <a:lumMod val="75000"/>
                        </a:schemeClr>
                      </a:solidFill>
                      <a:prstDash val="solid"/>
                      <a:round/>
                      <a:headEnd type="none" w="med" len="med"/>
                      <a:tailEnd type="none" w="med" len="med"/>
                    </a:lnL>
                  </a:tcPr>
                </a:tc>
                <a:tc hMerge="1">
                  <a:txBody>
                    <a:bodyPr/>
                    <a:lstStyle/>
                    <a:p>
                      <a:endParaRPr lang="en-GB"/>
                    </a:p>
                  </a:txBody>
                  <a:tcPr/>
                </a:tc>
                <a:tc hMerge="1">
                  <a:txBody>
                    <a:bodyPr/>
                    <a:lstStyle/>
                    <a:p>
                      <a:pPr marL="0" marR="0" algn="ctr" fontAlgn="ctr">
                        <a:spcBef>
                          <a:spcPts val="0"/>
                        </a:spcBef>
                        <a:spcAft>
                          <a:spcPts val="0"/>
                        </a:spcAft>
                      </a:pP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7874669"/>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MPPT Max. Power Output </a:t>
                      </a: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60 kW each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tcPr>
                </a:tc>
                <a:tc hMerge="1">
                  <a:txBody>
                    <a:bodyPr/>
                    <a:lstStyle/>
                    <a:p>
                      <a:endParaRPr lang="en-US"/>
                    </a:p>
                  </a:txBody>
                  <a:tcPr>
                    <a:lnL w="9525" cap="flat" cmpd="sng" algn="ctr">
                      <a:solidFill>
                        <a:schemeClr val="bg1">
                          <a:lumMod val="75000"/>
                        </a:schemeClr>
                      </a:solidFill>
                      <a:prstDash val="solid"/>
                      <a:round/>
                      <a:headEnd type="none" w="med" len="med"/>
                      <a:tailEnd type="none" w="med" len="med"/>
                    </a:lnL>
                  </a:tcPr>
                </a:tc>
                <a:tc hMerge="1">
                  <a:txBody>
                    <a:bodyPr/>
                    <a:lstStyle/>
                    <a:p>
                      <a:endParaRPr lang="en-GB"/>
                    </a:p>
                  </a:txBody>
                  <a:tcPr/>
                </a:tc>
                <a:tc hMerge="1">
                  <a:txBody>
                    <a:bodyPr/>
                    <a:lstStyle/>
                    <a:p>
                      <a:pPr marL="0" marR="0" algn="ctr" fontAlgn="ctr">
                        <a:spcBef>
                          <a:spcPts val="0"/>
                        </a:spcBef>
                        <a:spcAft>
                          <a:spcPts val="0"/>
                        </a:spcAft>
                      </a:pP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1022261"/>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MPPT Input Terminals</a:t>
                      </a: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 70 mm each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tcPr>
                </a:tc>
                <a:tc hMerge="1">
                  <a:txBody>
                    <a:bodyPr/>
                    <a:lstStyle/>
                    <a:p>
                      <a:endParaRPr lang="en-US"/>
                    </a:p>
                  </a:txBody>
                  <a:tcPr>
                    <a:lnL w="9525" cap="flat" cmpd="sng" algn="ctr">
                      <a:solidFill>
                        <a:schemeClr val="bg1">
                          <a:lumMod val="75000"/>
                        </a:schemeClr>
                      </a:solidFill>
                      <a:prstDash val="solid"/>
                      <a:round/>
                      <a:headEnd type="none" w="med" len="med"/>
                      <a:tailEnd type="none" w="med" len="med"/>
                    </a:lnL>
                  </a:tcPr>
                </a:tc>
                <a:tc hMerge="1">
                  <a:txBody>
                    <a:bodyPr/>
                    <a:lstStyle/>
                    <a:p>
                      <a:endParaRPr lang="en-GB"/>
                    </a:p>
                  </a:txBody>
                  <a:tcPr/>
                </a:tc>
                <a:tc hMerge="1">
                  <a:txBody>
                    <a:bodyPr/>
                    <a:lstStyle/>
                    <a:p>
                      <a:pPr marL="0" marR="0" algn="ctr" fontAlgn="ctr">
                        <a:spcBef>
                          <a:spcPts val="0"/>
                        </a:spcBef>
                        <a:spcAft>
                          <a:spcPts val="0"/>
                        </a:spcAft>
                      </a:pP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2935666"/>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MPPT Start Up Voltage </a:t>
                      </a: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250 V</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tcPr>
                </a:tc>
                <a:tc hMerge="1">
                  <a:txBody>
                    <a:bodyPr/>
                    <a:lstStyle/>
                    <a:p>
                      <a:endParaRPr lang="en-US"/>
                    </a:p>
                  </a:txBody>
                  <a:tcPr>
                    <a:lnL w="9525" cap="flat" cmpd="sng" algn="ctr">
                      <a:solidFill>
                        <a:schemeClr val="bg1">
                          <a:lumMod val="75000"/>
                        </a:schemeClr>
                      </a:solidFill>
                      <a:prstDash val="solid"/>
                      <a:round/>
                      <a:headEnd type="none" w="med" len="med"/>
                      <a:tailEnd type="none" w="med" len="med"/>
                    </a:lnL>
                  </a:tcPr>
                </a:tc>
                <a:tc hMerge="1">
                  <a:txBody>
                    <a:bodyPr/>
                    <a:lstStyle/>
                    <a:p>
                      <a:endParaRPr lang="en-GB"/>
                    </a:p>
                  </a:txBody>
                  <a:tcPr/>
                </a:tc>
                <a:tc hMerge="1">
                  <a:txBody>
                    <a:bodyPr/>
                    <a:lstStyle/>
                    <a:p>
                      <a:pPr marL="0" marR="0" algn="ctr" fontAlgn="ctr">
                        <a:spcBef>
                          <a:spcPts val="0"/>
                        </a:spcBef>
                        <a:spcAft>
                          <a:spcPts val="0"/>
                        </a:spcAft>
                      </a:pP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7289695"/>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MPPT Low Voltage Cut Off </a:t>
                      </a: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150 V</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tcPr>
                </a:tc>
                <a:tc hMerge="1">
                  <a:txBody>
                    <a:bodyPr/>
                    <a:lstStyle/>
                    <a:p>
                      <a:endParaRPr lang="en-US"/>
                    </a:p>
                  </a:txBody>
                  <a:tcPr>
                    <a:lnL w="9525" cap="flat" cmpd="sng" algn="ctr">
                      <a:solidFill>
                        <a:schemeClr val="bg1">
                          <a:lumMod val="75000"/>
                        </a:schemeClr>
                      </a:solidFill>
                      <a:prstDash val="solid"/>
                      <a:round/>
                      <a:headEnd type="none" w="med" len="med"/>
                      <a:tailEnd type="none" w="med" len="med"/>
                    </a:lnL>
                  </a:tcPr>
                </a:tc>
                <a:tc hMerge="1">
                  <a:txBody>
                    <a:bodyPr/>
                    <a:lstStyle/>
                    <a:p>
                      <a:endParaRPr lang="en-GB"/>
                    </a:p>
                  </a:txBody>
                  <a:tcPr/>
                </a:tc>
                <a:tc hMerge="1">
                  <a:txBody>
                    <a:bodyPr/>
                    <a:lstStyle/>
                    <a:p>
                      <a:pPr marL="0" marR="0" algn="ctr" fontAlgn="ctr">
                        <a:spcBef>
                          <a:spcPts val="0"/>
                        </a:spcBef>
                        <a:spcAft>
                          <a:spcPts val="0"/>
                        </a:spcAft>
                      </a:pP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3125240"/>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MPPT Operative Working Range </a:t>
                      </a: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250-650 V</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tcPr>
                </a:tc>
                <a:tc hMerge="1">
                  <a:txBody>
                    <a:bodyPr/>
                    <a:lstStyle/>
                    <a:p>
                      <a:endParaRPr lang="en-US"/>
                    </a:p>
                  </a:txBody>
                  <a:tcPr>
                    <a:lnL w="9525" cap="flat" cmpd="sng" algn="ctr">
                      <a:solidFill>
                        <a:schemeClr val="bg1">
                          <a:lumMod val="75000"/>
                        </a:schemeClr>
                      </a:solidFill>
                      <a:prstDash val="solid"/>
                      <a:round/>
                      <a:headEnd type="none" w="med" len="med"/>
                      <a:tailEnd type="none" w="med" len="med"/>
                    </a:lnL>
                  </a:tcPr>
                </a:tc>
                <a:tc hMerge="1">
                  <a:txBody>
                    <a:bodyPr/>
                    <a:lstStyle/>
                    <a:p>
                      <a:endParaRPr lang="en-GB"/>
                    </a:p>
                  </a:txBody>
                  <a:tcPr/>
                </a:tc>
                <a:tc hMerge="1">
                  <a:txBody>
                    <a:bodyPr/>
                    <a:lstStyle/>
                    <a:p>
                      <a:pPr marL="0" marR="0" algn="ctr" fontAlgn="ctr">
                        <a:spcBef>
                          <a:spcPts val="0"/>
                        </a:spcBef>
                        <a:spcAft>
                          <a:spcPts val="0"/>
                        </a:spcAft>
                      </a:pP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9067036"/>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MPPT Input Breaker And Capacity </a:t>
                      </a: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250 A / 20 kA---Each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tcPr>
                </a:tc>
                <a:tc hMerge="1">
                  <a:txBody>
                    <a:bodyPr/>
                    <a:lstStyle/>
                    <a:p>
                      <a:endParaRPr lang="en-US"/>
                    </a:p>
                  </a:txBody>
                  <a:tcPr>
                    <a:lnL w="9525" cap="flat" cmpd="sng" algn="ctr">
                      <a:solidFill>
                        <a:schemeClr val="bg1">
                          <a:lumMod val="75000"/>
                        </a:schemeClr>
                      </a:solidFill>
                      <a:prstDash val="solid"/>
                      <a:round/>
                      <a:headEnd type="none" w="med" len="med"/>
                      <a:tailEnd type="none" w="med" len="med"/>
                    </a:lnL>
                  </a:tcPr>
                </a:tc>
                <a:tc hMerge="1">
                  <a:txBody>
                    <a:bodyPr/>
                    <a:lstStyle/>
                    <a:p>
                      <a:endParaRPr lang="en-GB"/>
                    </a:p>
                  </a:txBody>
                  <a:tcPr/>
                </a:tc>
                <a:tc hMerge="1">
                  <a:txBody>
                    <a:bodyPr/>
                    <a:lstStyle/>
                    <a:p>
                      <a:pPr marL="0" marR="0" algn="ctr" fontAlgn="ctr">
                        <a:spcBef>
                          <a:spcPts val="0"/>
                        </a:spcBef>
                        <a:spcAft>
                          <a:spcPts val="0"/>
                        </a:spcAft>
                      </a:pP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8892051"/>
                  </a:ext>
                </a:extLst>
              </a:tr>
              <a:tr h="102068">
                <a:tc rowSpan="13">
                  <a:txBody>
                    <a:bodyPr/>
                    <a:lstStyle/>
                    <a:p>
                      <a:pPr marL="0" marR="0" lvl="0" indent="0" algn="ctr" defTabSz="914258" rtl="0" eaLnBrk="1" fontAlgn="ctr" latinLnBrk="0" hangingPunct="1">
                        <a:lnSpc>
                          <a:spcPct val="100000"/>
                        </a:lnSpc>
                        <a:spcBef>
                          <a:spcPts val="0"/>
                        </a:spcBef>
                        <a:spcAft>
                          <a:spcPts val="0"/>
                        </a:spcAft>
                        <a:buClrTx/>
                        <a:buSzTx/>
                        <a:buFontTx/>
                        <a:buNone/>
                        <a:tabLst/>
                        <a:defRPr/>
                      </a:pPr>
                      <a:r>
                        <a:rPr lang="ro-RO" sz="600" dirty="0">
                          <a:latin typeface="+mn-lt"/>
                          <a:cs typeface="Kalinga" panose="020B0502040204020203" pitchFamily="34" charset="0"/>
                        </a:rPr>
                        <a:t>PV </a:t>
                      </a:r>
                      <a:r>
                        <a:rPr lang="en-GB" sz="600" dirty="0">
                          <a:latin typeface="+mn-lt"/>
                          <a:cs typeface="Kalinga" panose="020B0502040204020203" pitchFamily="34" charset="0"/>
                        </a:rPr>
                        <a:t>COMBINER BOX</a:t>
                      </a:r>
                      <a:endParaRPr lang="ro-RO" sz="600" dirty="0">
                        <a:latin typeface="+mn-lt"/>
                        <a:cs typeface="Kalinga" panose="020B0502040204020203"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8F9"/>
                    </a:solid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MPPT Input Protection Breaker </a:t>
                      </a: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Automatic Over Current Protection / 16 kA Interruption Capacity </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tcPr>
                </a:tc>
                <a:tc hMerge="1">
                  <a:txBody>
                    <a:bodyPr/>
                    <a:lstStyle/>
                    <a:p>
                      <a:endParaRPr lang="en-US"/>
                    </a:p>
                  </a:txBody>
                  <a:tcPr>
                    <a:lnL w="9525" cap="flat" cmpd="sng" algn="ctr">
                      <a:solidFill>
                        <a:schemeClr val="bg1">
                          <a:lumMod val="75000"/>
                        </a:schemeClr>
                      </a:solidFill>
                      <a:prstDash val="solid"/>
                      <a:round/>
                      <a:headEnd type="none" w="med" len="med"/>
                      <a:tailEnd type="none" w="med" len="med"/>
                    </a:lnL>
                  </a:tcPr>
                </a:tc>
                <a:tc hMerge="1">
                  <a:txBody>
                    <a:bodyPr/>
                    <a:lstStyle/>
                    <a:p>
                      <a:endParaRPr lang="en-GB"/>
                    </a:p>
                  </a:txBody>
                  <a:tcPr/>
                </a:tc>
                <a:tc hMerge="1">
                  <a:txBody>
                    <a:bodyPr/>
                    <a:lstStyle/>
                    <a:p>
                      <a:pPr marL="0" marR="0" algn="ctr" fontAlgn="ctr">
                        <a:spcBef>
                          <a:spcPts val="0"/>
                        </a:spcBef>
                        <a:spcAft>
                          <a:spcPts val="0"/>
                        </a:spcAft>
                      </a:pP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9357765"/>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Combiner Box Strings Inputs Per MPPT</a:t>
                      </a: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12 Strings Inputs 12 mm each MPPT </a:t>
                      </a: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tcPr>
                </a:tc>
                <a:tc hMerge="1">
                  <a:txBody>
                    <a:bodyPr/>
                    <a:lstStyle/>
                    <a:p>
                      <a:endParaRPr lang="en-US"/>
                    </a:p>
                  </a:txBody>
                  <a:tcPr>
                    <a:lnL w="9525" cap="flat" cmpd="sng" algn="ctr">
                      <a:solidFill>
                        <a:schemeClr val="bg1">
                          <a:lumMod val="75000"/>
                        </a:schemeClr>
                      </a:solidFill>
                      <a:prstDash val="solid"/>
                      <a:round/>
                      <a:headEnd type="none" w="med" len="med"/>
                      <a:tailEnd type="none" w="med" len="med"/>
                    </a:lnL>
                  </a:tcPr>
                </a:tc>
                <a:tc hMerge="1">
                  <a:txBody>
                    <a:bodyPr/>
                    <a:lstStyle/>
                    <a:p>
                      <a:endParaRPr lang="en-GB"/>
                    </a:p>
                  </a:txBody>
                  <a:tcPr/>
                </a:tc>
                <a:tc hMerge="1">
                  <a:txBody>
                    <a:bodyPr/>
                    <a:lstStyle/>
                    <a:p>
                      <a:pPr algn="ctr"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8600265"/>
                  </a:ext>
                </a:extLst>
              </a:tr>
              <a:tr h="56014">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Combiner Box Output Cables</a:t>
                      </a:r>
                    </a:p>
                  </a:txBody>
                  <a:tcPr marL="9525" marR="9525" marT="9525" marB="0" anchor="ctr">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 70 mm each MPPT</a:t>
                      </a: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tcPr>
                </a:tc>
                <a:tc hMerge="1">
                  <a:txBody>
                    <a:bodyPr/>
                    <a:lstStyle/>
                    <a:p>
                      <a:endParaRPr lang="en-US"/>
                    </a:p>
                  </a:txBody>
                  <a:tcPr>
                    <a:lnL w="9525" cap="flat" cmpd="sng" algn="ctr">
                      <a:solidFill>
                        <a:schemeClr val="bg1">
                          <a:lumMod val="75000"/>
                        </a:schemeClr>
                      </a:solidFill>
                      <a:prstDash val="solid"/>
                      <a:round/>
                      <a:headEnd type="none" w="med" len="med"/>
                      <a:tailEnd type="none" w="med" len="med"/>
                    </a:lnL>
                  </a:tcPr>
                </a:tc>
                <a:tc hMerge="1">
                  <a:txBody>
                    <a:bodyPr/>
                    <a:lstStyle/>
                    <a:p>
                      <a:endParaRPr lang="en-GB"/>
                    </a:p>
                  </a:txBody>
                  <a:tcPr/>
                </a:tc>
                <a:tc hMerge="1">
                  <a:txBody>
                    <a:bodyPr/>
                    <a:lstStyle/>
                    <a:p>
                      <a:pPr algn="ctr"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7412422"/>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Numbers Of Combiners Per Each HYBO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2/3/4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2/3/4</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5/6</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10/11/12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4464419"/>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PV String Max. Current Per Channel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18A</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lnT w="12700" cap="flat" cmpd="sng" algn="ctr">
                      <a:solidFill>
                        <a:schemeClr val="bg1">
                          <a:lumMod val="85000"/>
                        </a:schemeClr>
                      </a:solidFill>
                      <a:prstDash val="solid"/>
                      <a:round/>
                      <a:headEnd type="none" w="med" len="med"/>
                      <a:tailEnd type="none" w="med" len="med"/>
                    </a:lnT>
                  </a:tcPr>
                </a:tc>
                <a:tc hMerge="1">
                  <a:txBody>
                    <a:bodyPr/>
                    <a:lstStyle/>
                    <a:p>
                      <a:endParaRPr lang="en-US"/>
                    </a:p>
                  </a:txBody>
                  <a:tcPr>
                    <a:lnL w="9525" cap="flat" cmpd="sng" algn="ctr">
                      <a:solidFill>
                        <a:schemeClr val="bg1">
                          <a:lumMod val="7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hMerge="1">
                  <a:txBody>
                    <a:bodyPr/>
                    <a:lstStyle/>
                    <a:p>
                      <a:endParaRPr lang="en-GB"/>
                    </a:p>
                  </a:txBody>
                  <a:tcPr/>
                </a:tc>
                <a:tc hMerge="1">
                  <a:txBody>
                    <a:bodyPr/>
                    <a:lstStyle/>
                    <a:p>
                      <a:pPr marL="0" marR="0" algn="ctr" fontAlgn="ctr">
                        <a:spcBef>
                          <a:spcPts val="0"/>
                        </a:spcBef>
                        <a:spcAft>
                          <a:spcPts val="0"/>
                        </a:spcAft>
                      </a:pP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1629197"/>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Max. PV Input Design Power Per Channel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7000 W</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tcPr>
                </a:tc>
                <a:tc hMerge="1">
                  <a:txBody>
                    <a:bodyPr/>
                    <a:lstStyle/>
                    <a:p>
                      <a:endParaRPr lang="en-US"/>
                    </a:p>
                  </a:txBody>
                  <a:tcPr>
                    <a:lnL w="9525" cap="flat" cmpd="sng" algn="ctr">
                      <a:solidFill>
                        <a:schemeClr val="bg1">
                          <a:lumMod val="75000"/>
                        </a:schemeClr>
                      </a:solidFill>
                      <a:prstDash val="solid"/>
                      <a:round/>
                      <a:headEnd type="none" w="med" len="med"/>
                      <a:tailEnd type="none" w="med" len="med"/>
                    </a:lnL>
                  </a:tcPr>
                </a:tc>
                <a:tc hMerge="1">
                  <a:txBody>
                    <a:bodyPr/>
                    <a:lstStyle/>
                    <a:p>
                      <a:endParaRPr lang="en-GB"/>
                    </a:p>
                  </a:txBody>
                  <a:tcPr/>
                </a:tc>
                <a:tc hMerge="1">
                  <a:txBody>
                    <a:bodyPr/>
                    <a:lstStyle/>
                    <a:p>
                      <a:pPr marL="0" marR="0" algn="ctr" fontAlgn="ctr">
                        <a:spcBef>
                          <a:spcPts val="0"/>
                        </a:spcBef>
                        <a:spcAft>
                          <a:spcPts val="0"/>
                        </a:spcAft>
                      </a:pP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398280"/>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Max. Voltage Input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680 V</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tcPr>
                </a:tc>
                <a:tc hMerge="1">
                  <a:txBody>
                    <a:bodyPr/>
                    <a:lstStyle/>
                    <a:p>
                      <a:endParaRPr lang="en-US"/>
                    </a:p>
                  </a:txBody>
                  <a:tcPr>
                    <a:lnL w="9525" cap="flat" cmpd="sng" algn="ctr">
                      <a:solidFill>
                        <a:schemeClr val="bg1">
                          <a:lumMod val="75000"/>
                        </a:schemeClr>
                      </a:solidFill>
                      <a:prstDash val="solid"/>
                      <a:round/>
                      <a:headEnd type="none" w="med" len="med"/>
                      <a:tailEnd type="none" w="med" len="med"/>
                    </a:lnL>
                  </a:tcPr>
                </a:tc>
                <a:tc hMerge="1">
                  <a:txBody>
                    <a:bodyPr/>
                    <a:lstStyle/>
                    <a:p>
                      <a:endParaRPr lang="en-GB"/>
                    </a:p>
                  </a:txBody>
                  <a:tcPr/>
                </a:tc>
                <a:tc hMerge="1">
                  <a:txBody>
                    <a:bodyPr/>
                    <a:lstStyle/>
                    <a:p>
                      <a:pPr marL="0" marR="0" algn="ctr" fontAlgn="ctr">
                        <a:spcBef>
                          <a:spcPts val="0"/>
                        </a:spcBef>
                        <a:spcAft>
                          <a:spcPts val="0"/>
                        </a:spcAft>
                      </a:pP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0317546"/>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String Output To Inverter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1 x 70 mm²</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tcPr>
                </a:tc>
                <a:tc hMerge="1">
                  <a:txBody>
                    <a:bodyPr/>
                    <a:lstStyle/>
                    <a:p>
                      <a:endParaRPr lang="en-US"/>
                    </a:p>
                  </a:txBody>
                  <a:tcPr>
                    <a:lnL w="9525" cap="flat" cmpd="sng" algn="ctr">
                      <a:solidFill>
                        <a:schemeClr val="bg1">
                          <a:lumMod val="75000"/>
                        </a:schemeClr>
                      </a:solidFill>
                      <a:prstDash val="solid"/>
                      <a:round/>
                      <a:headEnd type="none" w="med" len="med"/>
                      <a:tailEnd type="none" w="med" len="med"/>
                    </a:lnL>
                  </a:tcPr>
                </a:tc>
                <a:tc hMerge="1">
                  <a:txBody>
                    <a:bodyPr/>
                    <a:lstStyle/>
                    <a:p>
                      <a:endParaRPr lang="en-GB"/>
                    </a:p>
                  </a:txBody>
                  <a:tcPr/>
                </a:tc>
                <a:tc hMerge="1">
                  <a:txBody>
                    <a:bodyPr/>
                    <a:lstStyle/>
                    <a:p>
                      <a:pPr marL="0" marR="0" algn="ctr" fontAlgn="ctr">
                        <a:spcBef>
                          <a:spcPts val="0"/>
                        </a:spcBef>
                        <a:spcAft>
                          <a:spcPts val="0"/>
                        </a:spcAft>
                      </a:pP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108863"/>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String Protection Fuse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1 x Channel 20 A</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tcPr>
                </a:tc>
                <a:tc hMerge="1">
                  <a:txBody>
                    <a:bodyPr/>
                    <a:lstStyle/>
                    <a:p>
                      <a:endParaRPr lang="en-US"/>
                    </a:p>
                  </a:txBody>
                  <a:tcPr>
                    <a:lnL w="9525" cap="flat" cmpd="sng" algn="ctr">
                      <a:solidFill>
                        <a:schemeClr val="bg1">
                          <a:lumMod val="75000"/>
                        </a:schemeClr>
                      </a:solidFill>
                      <a:prstDash val="solid"/>
                      <a:round/>
                      <a:headEnd type="none" w="med" len="med"/>
                      <a:tailEnd type="none" w="med" len="med"/>
                    </a:lnL>
                  </a:tcPr>
                </a:tc>
                <a:tc hMerge="1">
                  <a:txBody>
                    <a:bodyPr/>
                    <a:lstStyle/>
                    <a:p>
                      <a:endParaRPr lang="en-GB"/>
                    </a:p>
                  </a:txBody>
                  <a:tcPr/>
                </a:tc>
                <a:tc hMerge="1">
                  <a:txBody>
                    <a:bodyPr/>
                    <a:lstStyle/>
                    <a:p>
                      <a:pPr marL="0" marR="0" algn="ctr" fontAlgn="ctr">
                        <a:spcBef>
                          <a:spcPts val="0"/>
                        </a:spcBef>
                        <a:spcAft>
                          <a:spcPts val="0"/>
                        </a:spcAft>
                      </a:pP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3363565"/>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PV Combiner Box IP Rating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IP65</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tcPr>
                </a:tc>
                <a:tc hMerge="1">
                  <a:txBody>
                    <a:bodyPr/>
                    <a:lstStyle/>
                    <a:p>
                      <a:endParaRPr lang="en-US"/>
                    </a:p>
                  </a:txBody>
                  <a:tcPr>
                    <a:lnL w="9525" cap="flat" cmpd="sng" algn="ctr">
                      <a:solidFill>
                        <a:schemeClr val="bg1">
                          <a:lumMod val="75000"/>
                        </a:schemeClr>
                      </a:solidFill>
                      <a:prstDash val="solid"/>
                      <a:round/>
                      <a:headEnd type="none" w="med" len="med"/>
                      <a:tailEnd type="none" w="med" len="med"/>
                    </a:lnL>
                  </a:tcPr>
                </a:tc>
                <a:tc hMerge="1">
                  <a:txBody>
                    <a:bodyPr/>
                    <a:lstStyle/>
                    <a:p>
                      <a:endParaRPr lang="en-GB"/>
                    </a:p>
                  </a:txBody>
                  <a:tcPr/>
                </a:tc>
                <a:tc hMerge="1">
                  <a:txBody>
                    <a:bodyPr/>
                    <a:lstStyle/>
                    <a:p>
                      <a:pPr marL="0" marR="0" algn="ctr" fontAlgn="ctr">
                        <a:spcBef>
                          <a:spcPts val="0"/>
                        </a:spcBef>
                        <a:spcAft>
                          <a:spcPts val="0"/>
                        </a:spcAft>
                      </a:pP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806761"/>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PV Combiner Communication Mode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RS485</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tcPr>
                </a:tc>
                <a:tc hMerge="1">
                  <a:txBody>
                    <a:bodyPr/>
                    <a:lstStyle/>
                    <a:p>
                      <a:endParaRPr lang="en-US"/>
                    </a:p>
                  </a:txBody>
                  <a:tcPr>
                    <a:lnL w="9525" cap="flat" cmpd="sng" algn="ctr">
                      <a:solidFill>
                        <a:schemeClr val="bg1">
                          <a:lumMod val="75000"/>
                        </a:schemeClr>
                      </a:solidFill>
                      <a:prstDash val="solid"/>
                      <a:round/>
                      <a:headEnd type="none" w="med" len="med"/>
                      <a:tailEnd type="none" w="med" len="med"/>
                    </a:lnL>
                  </a:tcPr>
                </a:tc>
                <a:tc hMerge="1">
                  <a:txBody>
                    <a:bodyPr/>
                    <a:lstStyle/>
                    <a:p>
                      <a:endParaRPr lang="en-GB"/>
                    </a:p>
                  </a:txBody>
                  <a:tcPr/>
                </a:tc>
                <a:tc hMerge="1">
                  <a:txBody>
                    <a:bodyPr/>
                    <a:lstStyle/>
                    <a:p>
                      <a:pPr marL="0" marR="0" algn="ctr" fontAlgn="ctr">
                        <a:spcBef>
                          <a:spcPts val="0"/>
                        </a:spcBef>
                        <a:spcAft>
                          <a:spcPts val="0"/>
                        </a:spcAft>
                      </a:pP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9684735"/>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Combiner Box Remote Controlled Breaker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250 A</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tcPr>
                </a:tc>
                <a:tc hMerge="1">
                  <a:txBody>
                    <a:bodyPr/>
                    <a:lstStyle/>
                    <a:p>
                      <a:endParaRPr lang="en-US"/>
                    </a:p>
                  </a:txBody>
                  <a:tcPr>
                    <a:lnL w="9525" cap="flat" cmpd="sng" algn="ctr">
                      <a:solidFill>
                        <a:schemeClr val="bg1">
                          <a:lumMod val="75000"/>
                        </a:schemeClr>
                      </a:solidFill>
                      <a:prstDash val="solid"/>
                      <a:round/>
                      <a:headEnd type="none" w="med" len="med"/>
                      <a:tailEnd type="none" w="med" len="med"/>
                    </a:lnL>
                  </a:tcPr>
                </a:tc>
                <a:tc hMerge="1">
                  <a:txBody>
                    <a:bodyPr/>
                    <a:lstStyle/>
                    <a:p>
                      <a:endParaRPr lang="en-GB"/>
                    </a:p>
                  </a:txBody>
                  <a:tcPr/>
                </a:tc>
                <a:tc hMerge="1">
                  <a:txBody>
                    <a:bodyPr/>
                    <a:lstStyle/>
                    <a:p>
                      <a:pPr marL="0" marR="0" algn="ctr" fontAlgn="ctr">
                        <a:spcBef>
                          <a:spcPts val="0"/>
                        </a:spcBef>
                        <a:spcAft>
                          <a:spcPts val="0"/>
                        </a:spcAft>
                      </a:pP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8385094"/>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Remote Emergency Button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Yes</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tcPr>
                </a:tc>
                <a:tc hMerge="1">
                  <a:txBody>
                    <a:bodyPr/>
                    <a:lstStyle/>
                    <a:p>
                      <a:endParaRPr lang="en-US"/>
                    </a:p>
                  </a:txBody>
                  <a:tcPr>
                    <a:lnL w="9525" cap="flat" cmpd="sng" algn="ctr">
                      <a:solidFill>
                        <a:schemeClr val="bg1">
                          <a:lumMod val="75000"/>
                        </a:schemeClr>
                      </a:solidFill>
                      <a:prstDash val="solid"/>
                      <a:round/>
                      <a:headEnd type="none" w="med" len="med"/>
                      <a:tailEnd type="none" w="med" len="med"/>
                    </a:lnL>
                  </a:tcPr>
                </a:tc>
                <a:tc hMerge="1">
                  <a:txBody>
                    <a:bodyPr/>
                    <a:lstStyle/>
                    <a:p>
                      <a:endParaRPr lang="en-GB"/>
                    </a:p>
                  </a:txBody>
                  <a:tcPr/>
                </a:tc>
                <a:tc hMerge="1">
                  <a:txBody>
                    <a:bodyPr/>
                    <a:lstStyle/>
                    <a:p>
                      <a:pPr marL="0" marR="0" algn="ctr" fontAlgn="ctr">
                        <a:spcBef>
                          <a:spcPts val="0"/>
                        </a:spcBef>
                        <a:spcAft>
                          <a:spcPts val="0"/>
                        </a:spcAft>
                      </a:pP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8448550"/>
                  </a:ext>
                </a:extLst>
              </a:tr>
              <a:tr h="102068">
                <a:tc rowSpan="6">
                  <a:txBody>
                    <a:bodyPr/>
                    <a:lstStyle/>
                    <a:p>
                      <a:pPr marL="0" marR="0" lvl="0" indent="0" algn="ctr" defTabSz="914258" rtl="0" eaLnBrk="1" fontAlgn="ctr" latinLnBrk="0" hangingPunct="1">
                        <a:lnSpc>
                          <a:spcPct val="100000"/>
                        </a:lnSpc>
                        <a:spcBef>
                          <a:spcPts val="0"/>
                        </a:spcBef>
                        <a:spcAft>
                          <a:spcPts val="0"/>
                        </a:spcAft>
                        <a:buClrTx/>
                        <a:buSzTx/>
                        <a:buFontTx/>
                        <a:buNone/>
                        <a:tabLst/>
                        <a:defRPr/>
                      </a:pPr>
                      <a:r>
                        <a:rPr lang="ro-RO" sz="600" dirty="0">
                          <a:latin typeface="+mn-lt"/>
                          <a:cs typeface="Kalinga" panose="020B0502040204020203" pitchFamily="34" charset="0"/>
                        </a:rPr>
                        <a:t>B</a:t>
                      </a:r>
                      <a:r>
                        <a:rPr lang="en-GB" sz="600" dirty="0">
                          <a:latin typeface="+mn-lt"/>
                          <a:cs typeface="Kalinga" panose="020B0502040204020203" pitchFamily="34" charset="0"/>
                        </a:rPr>
                        <a:t>ATTERY</a:t>
                      </a:r>
                      <a:endParaRPr lang="ro-RO" sz="600" dirty="0">
                        <a:latin typeface="+mn-lt"/>
                        <a:cs typeface="Kalinga" panose="020B0502040204020203"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8F9"/>
                    </a:solid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Min. Battery Voltage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420 V</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pPr algn="ctr"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c hMerge="1">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500 V</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500 V</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37776136"/>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Min. Number Of Batteries In Series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10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pPr algn="ctr"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11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11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85604109"/>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Max. Battery Voltage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850 V</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hMerge="1">
                  <a:txBody>
                    <a:bodyPr/>
                    <a:lstStyle/>
                    <a:p>
                      <a:endParaRPr lang="en-GB"/>
                    </a:p>
                  </a:txBody>
                  <a:tcPr/>
                </a:tc>
                <a:tc hMerge="1">
                  <a:txBody>
                    <a:bodyPr/>
                    <a:lstStyle/>
                    <a:p>
                      <a:pPr marL="0" marR="0" algn="ctr" fontAlgn="ctr">
                        <a:spcBef>
                          <a:spcPts val="0"/>
                        </a:spcBef>
                        <a:spcAft>
                          <a:spcPts val="0"/>
                        </a:spcAft>
                      </a:pP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85201403"/>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Max. Number Of Batteries In Series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15 Battery Modules</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marL="0" marR="0" algn="ctr" fontAlgn="ctr">
                        <a:spcBef>
                          <a:spcPts val="0"/>
                        </a:spcBef>
                        <a:spcAft>
                          <a:spcPts val="0"/>
                        </a:spcAft>
                      </a:pP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548089338"/>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Battery Input Channels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2</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pPr algn="ctr"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3</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600" b="0" i="0" u="none" strike="noStrike" noProof="0">
                          <a:solidFill>
                            <a:schemeClr val="tx1"/>
                          </a:solidFill>
                          <a:latin typeface="+mn-lt"/>
                          <a:ea typeface="Calibri Light" panose="020F0302020204030204" pitchFamily="34" charset="0"/>
                          <a:cs typeface="Calibri Light" panose="020F0302020204030204" pitchFamily="34" charset="0"/>
                        </a:rPr>
                        <a:t>3</a:t>
                      </a: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98076695"/>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Max. Charging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120/180/240 kW</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120/180/240 kW</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300/360 kW</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600/660/720 kW</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600/660/720 kW</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575562132"/>
                  </a:ext>
                </a:extLst>
              </a:tr>
              <a:tr h="102068">
                <a:tc rowSpan="13">
                  <a:txBody>
                    <a:bodyPr/>
                    <a:lstStyle/>
                    <a:p>
                      <a:pPr marL="0" marR="0" lvl="0" indent="0" algn="ctr" defTabSz="914258" rtl="0" eaLnBrk="1" fontAlgn="ctr" latinLnBrk="0" hangingPunct="1">
                        <a:lnSpc>
                          <a:spcPct val="100000"/>
                        </a:lnSpc>
                        <a:spcBef>
                          <a:spcPts val="0"/>
                        </a:spcBef>
                        <a:spcAft>
                          <a:spcPts val="0"/>
                        </a:spcAft>
                        <a:buClrTx/>
                        <a:buSzTx/>
                        <a:buFontTx/>
                        <a:buNone/>
                        <a:tabLst/>
                        <a:defRPr/>
                      </a:pPr>
                      <a:r>
                        <a:rPr lang="ro-RO" sz="600" dirty="0">
                          <a:latin typeface="+mn-lt"/>
                          <a:cs typeface="Kalinga" panose="020B0502040204020203" pitchFamily="34" charset="0"/>
                        </a:rPr>
                        <a:t>AC S</a:t>
                      </a:r>
                      <a:r>
                        <a:rPr lang="en-GB" sz="600" dirty="0">
                          <a:latin typeface="+mn-lt"/>
                          <a:cs typeface="Kalinga" panose="020B0502040204020203" pitchFamily="34" charset="0"/>
                        </a:rPr>
                        <a:t>IDE</a:t>
                      </a:r>
                      <a:endParaRPr lang="ro-RO" sz="600" dirty="0">
                        <a:latin typeface="+mn-lt"/>
                        <a:cs typeface="Kalinga" panose="020B0502040204020203"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8F9"/>
                    </a:solid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Max. Discharging Power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100 kW</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150 kW</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250 kW</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500 kW</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500 kW</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38337855"/>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Grid Type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3L + N + GND</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hMerge="1">
                  <a:txBody>
                    <a:bodyPr/>
                    <a:lstStyle/>
                    <a:p>
                      <a:endParaRPr lang="en-GB"/>
                    </a:p>
                  </a:txBody>
                  <a:tcPr/>
                </a:tc>
                <a:tc hMerge="1">
                  <a:txBody>
                    <a:bodyPr/>
                    <a:lstStyle/>
                    <a:p>
                      <a:pPr marL="0" marR="0" algn="ctr" fontAlgn="ctr">
                        <a:spcBef>
                          <a:spcPts val="0"/>
                        </a:spcBef>
                        <a:spcAft>
                          <a:spcPts val="0"/>
                        </a:spcAft>
                      </a:pP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68145123"/>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Rated Power Output AC Side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100 kW</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150 kW</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250 kW</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500 kW</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500 kW</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55292148"/>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Rated Current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144 A</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a:solidFill>
                            <a:schemeClr val="tx1"/>
                          </a:solidFill>
                          <a:effectLst/>
                          <a:latin typeface="+mn-lt"/>
                          <a:ea typeface="Calibri Light" panose="020F0302020204030204" pitchFamily="34" charset="0"/>
                          <a:cs typeface="Calibri Light" panose="020F0302020204030204" pitchFamily="34" charset="0"/>
                        </a:rPr>
                        <a:t>216 A</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marL="0" marR="0" algn="ctr" fontAlgn="ctr">
                        <a:spcBef>
                          <a:spcPts val="0"/>
                        </a:spcBef>
                        <a:spcAft>
                          <a:spcPts val="0"/>
                        </a:spcAft>
                      </a:pPr>
                      <a:r>
                        <a:rPr lang="en-US" sz="600" kern="1200" noProof="0">
                          <a:solidFill>
                            <a:schemeClr val="tx1"/>
                          </a:solidFill>
                          <a:effectLst/>
                          <a:latin typeface="+mn-lt"/>
                          <a:ea typeface="Calibri Light" panose="020F0302020204030204" pitchFamily="34" charset="0"/>
                          <a:cs typeface="Calibri Light" panose="020F0302020204030204" pitchFamily="34" charset="0"/>
                        </a:rPr>
                        <a:t>361 A</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722 A</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722 A</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12688430"/>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AC Breakers And Interruption Capacity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200 A/25 kA</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250 A /25 kA</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600 A/35 kA</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1250 A/50 kA</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1250 A/50 kA</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0448173"/>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Rated Voltage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400 VAC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hMerge="1">
                  <a:txBody>
                    <a:bodyPr/>
                    <a:lstStyle/>
                    <a:p>
                      <a:endParaRPr lang="en-GB"/>
                    </a:p>
                  </a:txBody>
                  <a:tcPr/>
                </a:tc>
                <a:tc hMerge="1">
                  <a:txBody>
                    <a:bodyPr/>
                    <a:lstStyle/>
                    <a:p>
                      <a:pPr algn="ctr"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44053871"/>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Voltage Range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400 VAC ± 15 %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algn="ctr"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869019928"/>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Rated Frequency (Hz)</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50 Hz / 60 Hz</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algn="ctr"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5593323"/>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Frequency Range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algn="ctr" rtl="0" fontAlgn="ct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 3 Hz</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algn="ctr" rtl="0" fontAlgn="ct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45597774"/>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Power Factor (Off-Grid)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-1 ~ +1</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algn="ctr"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59569642"/>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Frequency Accuracy</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0.2 Hz</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algn="ctr"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33071968"/>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Voltage Ripple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algn="ctr" defTabSz="736412" rtl="0" eaLnBrk="1" fontAlgn="ctr" latinLnBrk="0" hangingPunct="1"/>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&lt; 3 %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marL="0" algn="ctr" defTabSz="736412" rtl="0" eaLnBrk="1" fontAlgn="ctr" latinLnBrk="0" hangingPunct="1"/>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35243357"/>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Current Ripple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algn="ctr" defTabSz="736412" rtl="0" eaLnBrk="1" fontAlgn="ctr" latinLnBrk="0" hangingPunct="1"/>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&lt; 2 %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marL="0" algn="ctr" defTabSz="736412" rtl="0" eaLnBrk="1" fontAlgn="ctr" latinLnBrk="0" hangingPunct="1"/>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78973338"/>
                  </a:ext>
                </a:extLst>
              </a:tr>
              <a:tr h="102068">
                <a:tc rowSpan="9">
                  <a:txBody>
                    <a:bodyPr/>
                    <a:lstStyle/>
                    <a:p>
                      <a:pPr algn="ctr"/>
                      <a:r>
                        <a:rPr lang="en-GB" sz="600" dirty="0">
                          <a:latin typeface="+mn-lt"/>
                          <a:cs typeface="Kalinga" panose="020B0502040204020203" pitchFamily="34" charset="0"/>
                        </a:rPr>
                        <a:t>BACKUP </a:t>
                      </a:r>
                      <a:endParaRPr lang="ro-RO" sz="600" dirty="0">
                        <a:latin typeface="+mn-lt"/>
                        <a:cs typeface="Kalinga" panose="020B0502040204020203" pitchFamily="34" charset="0"/>
                      </a:endParaRPr>
                    </a:p>
                    <a:p>
                      <a:pPr algn="ctr"/>
                      <a:r>
                        <a:rPr lang="ro-RO" sz="600" dirty="0">
                          <a:latin typeface="+mn-lt"/>
                          <a:cs typeface="Kalinga" panose="020B0502040204020203" pitchFamily="34" charset="0"/>
                        </a:rPr>
                        <a:t>(OPTIONAL)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8F9"/>
                    </a:solid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Output Harmonic Wave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algn="ctr" defTabSz="736412" rtl="0" eaLnBrk="1" fontAlgn="ctr" latinLnBrk="0" hangingPunct="1"/>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&lt; 3 %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marL="0" algn="ctr" defTabSz="736412" rtl="0" eaLnBrk="1" fontAlgn="ctr" latinLnBrk="0" hangingPunct="1"/>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71434217"/>
                  </a:ext>
                </a:extLst>
              </a:tr>
              <a:tr h="108000">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Phase Unbalance Load (Off-Grid w/STS Only)</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100%</a:t>
                      </a: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marL="0" marR="0" algn="ctr" defTabSz="736412" rtl="0" eaLnBrk="1" fontAlgn="ctr" latinLnBrk="0" hangingPunct="1">
                        <a:spcBef>
                          <a:spcPts val="0"/>
                        </a:spcBef>
                        <a:spcAft>
                          <a:spcPts val="0"/>
                        </a:spcAft>
                      </a:pP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999912967"/>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STS For EPS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Optional Accessory </a:t>
                      </a: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marL="0" marR="0" algn="ctr" defTabSz="736412" rtl="0" eaLnBrk="1" fontAlgn="ctr" latinLnBrk="0" hangingPunct="1">
                        <a:spcBef>
                          <a:spcPts val="0"/>
                        </a:spcBef>
                        <a:spcAft>
                          <a:spcPts val="0"/>
                        </a:spcAft>
                      </a:pP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583198362"/>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STS Switch Time ON To Off Grid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20 </a:t>
                      </a:r>
                      <a:r>
                        <a:rPr lang="en-US" sz="600" b="0" i="0" u="none" strike="noStrike" kern="1200" noProof="0" dirty="0" err="1">
                          <a:solidFill>
                            <a:schemeClr val="tx1"/>
                          </a:solidFill>
                          <a:latin typeface="+mn-lt"/>
                          <a:ea typeface="Calibri Light" panose="020F0302020204030204" pitchFamily="34" charset="0"/>
                          <a:cs typeface="Calibri Light" panose="020F0302020204030204" pitchFamily="34" charset="0"/>
                        </a:rPr>
                        <a:t>ms</a:t>
                      </a: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 (Linear Load)</a:t>
                      </a: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marL="0" marR="0" algn="ctr" defTabSz="736412" rtl="0" eaLnBrk="1" fontAlgn="ctr" latinLnBrk="0" hangingPunct="1">
                        <a:spcBef>
                          <a:spcPts val="0"/>
                        </a:spcBef>
                        <a:spcAft>
                          <a:spcPts val="0"/>
                        </a:spcAft>
                      </a:pP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29272978"/>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STS Switch Time OFF To ON Grid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30 </a:t>
                      </a:r>
                      <a:r>
                        <a:rPr lang="en-US" sz="600" b="0" i="0" u="none" strike="noStrike" kern="1200" noProof="0" dirty="0" err="1">
                          <a:solidFill>
                            <a:schemeClr val="tx1"/>
                          </a:solidFill>
                          <a:latin typeface="+mn-lt"/>
                          <a:ea typeface="Calibri Light" panose="020F0302020204030204" pitchFamily="34" charset="0"/>
                          <a:cs typeface="Calibri Light" panose="020F0302020204030204" pitchFamily="34" charset="0"/>
                        </a:rPr>
                        <a:t>ms</a:t>
                      </a: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marL="0" marR="0" algn="ctr" defTabSz="736412" rtl="0" eaLnBrk="1" fontAlgn="ctr" latinLnBrk="0" hangingPunct="1">
                        <a:spcBef>
                          <a:spcPts val="0"/>
                        </a:spcBef>
                        <a:spcAft>
                          <a:spcPts val="0"/>
                        </a:spcAft>
                      </a:pP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584293682"/>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EPS Overload Support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110% Continuous</a:t>
                      </a: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marL="0" marR="0" algn="ctr" defTabSz="736412" rtl="0" eaLnBrk="1" fontAlgn="ctr" latinLnBrk="0" hangingPunct="1">
                        <a:spcBef>
                          <a:spcPts val="0"/>
                        </a:spcBef>
                        <a:spcAft>
                          <a:spcPts val="0"/>
                        </a:spcAft>
                      </a:pP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06908502"/>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EPS Max. Power (Only With STS Installed)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100%</a:t>
                      </a: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marL="0" marR="0" algn="ctr" defTabSz="736412" rtl="0" eaLnBrk="1" fontAlgn="ctr" latinLnBrk="0" hangingPunct="1">
                        <a:spcBef>
                          <a:spcPts val="0"/>
                        </a:spcBef>
                        <a:spcAft>
                          <a:spcPts val="0"/>
                        </a:spcAft>
                      </a:pP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514764604"/>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EPS Output AC Breaker Interruption Capacity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200 A / 25 kA</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250 A / 25 kA</a:t>
                      </a: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600 A / 35 kA</a:t>
                      </a: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1250 A / 50 kA</a:t>
                      </a: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1250 A / 50 kA</a:t>
                      </a: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493465896"/>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AC Generator Input Voltage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400 V 3P + N + GND</a:t>
                      </a: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hMerge="1">
                  <a:txBody>
                    <a:bodyPr/>
                    <a:lstStyle/>
                    <a:p>
                      <a:endParaRPr lang="en-GB"/>
                    </a:p>
                  </a:txBody>
                  <a:tcPr/>
                </a:tc>
                <a:tc hMerge="1">
                  <a:txBody>
                    <a:bodyPr/>
                    <a:lstStyle/>
                    <a:p>
                      <a:pPr marL="0" marR="0" algn="ctr" defTabSz="736412" rtl="0" eaLnBrk="1" fontAlgn="ctr" latinLnBrk="0" hangingPunct="1">
                        <a:spcBef>
                          <a:spcPts val="0"/>
                        </a:spcBef>
                        <a:spcAft>
                          <a:spcPts val="0"/>
                        </a:spcAft>
                      </a:pP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855104223"/>
                  </a:ext>
                </a:extLst>
              </a:tr>
              <a:tr h="102068">
                <a:tc rowSpan="3">
                  <a:txBody>
                    <a:bodyPr/>
                    <a:lstStyle/>
                    <a:p>
                      <a:pPr marL="0" marR="0" lvl="0" indent="0" algn="ctr" defTabSz="914258" rtl="0" eaLnBrk="1" fontAlgn="ctr" latinLnBrk="0" hangingPunct="1">
                        <a:lnSpc>
                          <a:spcPct val="100000"/>
                        </a:lnSpc>
                        <a:spcBef>
                          <a:spcPts val="0"/>
                        </a:spcBef>
                        <a:spcAft>
                          <a:spcPts val="0"/>
                        </a:spcAft>
                        <a:buClrTx/>
                        <a:buSzTx/>
                        <a:buFontTx/>
                        <a:buNone/>
                        <a:tabLst/>
                        <a:defRPr/>
                      </a:pPr>
                      <a:r>
                        <a:rPr lang="ro-RO" sz="600" dirty="0">
                          <a:latin typeface="+mn-lt"/>
                          <a:cs typeface="Kalinga" panose="020B0502040204020203" pitchFamily="34" charset="0"/>
                        </a:rPr>
                        <a:t>AC </a:t>
                      </a:r>
                      <a:r>
                        <a:rPr lang="en-GB" sz="600" dirty="0">
                          <a:latin typeface="+mn-lt"/>
                          <a:cs typeface="Kalinga" panose="020B0502040204020203" pitchFamily="34" charset="0"/>
                        </a:rPr>
                        <a:t>AUXILIARY INPUT</a:t>
                      </a:r>
                      <a:endParaRPr lang="ro-RO" sz="600" dirty="0">
                        <a:latin typeface="+mn-lt"/>
                        <a:cs typeface="Kalinga" panose="020B0502040204020203"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8F9"/>
                    </a:solid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AC Input Voltage Range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400 V +/- 15%</a:t>
                      </a: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marL="0" marR="0" algn="ctr" defTabSz="736412" rtl="0" eaLnBrk="1" fontAlgn="ctr" latinLnBrk="0" hangingPunct="1">
                        <a:spcBef>
                          <a:spcPts val="0"/>
                        </a:spcBef>
                        <a:spcAft>
                          <a:spcPts val="0"/>
                        </a:spcAft>
                      </a:pP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052170201"/>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AC Input Voltage Protection Breaker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200 A / 25 kA</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250 A / 25 kA</a:t>
                      </a: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600 A / 35 kA</a:t>
                      </a: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1250 A / 50 kA</a:t>
                      </a: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1250 A / 50 kA</a:t>
                      </a: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512288957"/>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Reaction Time To External Commands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200 </a:t>
                      </a:r>
                      <a:r>
                        <a:rPr lang="en-US" sz="600" b="0" i="0" u="none" strike="noStrike" kern="1200" noProof="0" dirty="0" err="1">
                          <a:solidFill>
                            <a:schemeClr val="tx1"/>
                          </a:solidFill>
                          <a:latin typeface="+mn-lt"/>
                          <a:ea typeface="Calibri Light" panose="020F0302020204030204" pitchFamily="34" charset="0"/>
                          <a:cs typeface="Calibri Light" panose="020F0302020204030204" pitchFamily="34" charset="0"/>
                        </a:rPr>
                        <a:t>ms</a:t>
                      </a: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T w="12700" cap="flat" cmpd="sng" algn="ctr">
                      <a:solidFill>
                        <a:schemeClr val="bg1">
                          <a:lumMod val="85000"/>
                        </a:schemeClr>
                      </a:solidFill>
                      <a:prstDash val="solid"/>
                      <a:round/>
                      <a:headEnd type="none" w="med" len="med"/>
                      <a:tailEnd type="none" w="med" len="med"/>
                    </a:lnT>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tcPr>
                </a:tc>
                <a:tc hMerge="1">
                  <a:txBody>
                    <a:bodyPr/>
                    <a:lstStyle/>
                    <a:p>
                      <a:endParaRPr lang="en-GB"/>
                    </a:p>
                  </a:txBody>
                  <a:tcPr/>
                </a:tc>
                <a:tc hMerge="1">
                  <a:txBody>
                    <a:bodyPr/>
                    <a:lstStyle/>
                    <a:p>
                      <a:pPr marL="0" marR="0" algn="ctr" defTabSz="736412" rtl="0" eaLnBrk="1" fontAlgn="ctr" latinLnBrk="0" hangingPunct="1">
                        <a:spcBef>
                          <a:spcPts val="0"/>
                        </a:spcBef>
                        <a:spcAft>
                          <a:spcPts val="0"/>
                        </a:spcAft>
                      </a:pP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494577808"/>
                  </a:ext>
                </a:extLst>
              </a:tr>
              <a:tr h="102068">
                <a:tc rowSpan="7">
                  <a:txBody>
                    <a:bodyPr/>
                    <a:lstStyle/>
                    <a:p>
                      <a:pPr algn="ctr" rtl="0" fontAlgn="ctr"/>
                      <a:r>
                        <a:rPr lang="en-GB" sz="600" dirty="0">
                          <a:latin typeface="+mn-lt"/>
                          <a:cs typeface="Kalinga" panose="020B0502040204020203" pitchFamily="34" charset="0"/>
                        </a:rPr>
                        <a:t>SYSTEM</a:t>
                      </a: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8F9"/>
                    </a:solid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Switch Time From Charge To Discharge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20 </a:t>
                      </a:r>
                      <a:r>
                        <a:rPr lang="en-US" sz="600" b="0" i="0" u="none" strike="noStrike" kern="1200" noProof="0" dirty="0" err="1">
                          <a:solidFill>
                            <a:schemeClr val="tx1"/>
                          </a:solidFill>
                          <a:latin typeface="+mn-lt"/>
                          <a:ea typeface="Calibri Light" panose="020F0302020204030204" pitchFamily="34" charset="0"/>
                          <a:cs typeface="Calibri Light" panose="020F0302020204030204" pitchFamily="34" charset="0"/>
                        </a:rPr>
                        <a:t>ms</a:t>
                      </a: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marL="0" marR="0" algn="ctr" defTabSz="736412" rtl="0" eaLnBrk="1" fontAlgn="ctr" latinLnBrk="0" hangingPunct="1">
                        <a:spcBef>
                          <a:spcPts val="0"/>
                        </a:spcBef>
                        <a:spcAft>
                          <a:spcPts val="0"/>
                        </a:spcAft>
                      </a:pP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11793165"/>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Switch Time From Discharge To Charge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20 </a:t>
                      </a:r>
                      <a:r>
                        <a:rPr lang="en-US" sz="600" b="0" i="0" u="none" strike="noStrike" kern="1200" noProof="0" dirty="0" err="1">
                          <a:solidFill>
                            <a:schemeClr val="tx1"/>
                          </a:solidFill>
                          <a:latin typeface="+mn-lt"/>
                          <a:ea typeface="Calibri Light" panose="020F0302020204030204" pitchFamily="34" charset="0"/>
                          <a:cs typeface="Calibri Light" panose="020F0302020204030204" pitchFamily="34" charset="0"/>
                        </a:rPr>
                        <a:t>ms</a:t>
                      </a: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marL="0" marR="0" algn="ctr" defTabSz="736412" rtl="0" eaLnBrk="1" fontAlgn="ctr" latinLnBrk="0" hangingPunct="1">
                        <a:spcBef>
                          <a:spcPts val="0"/>
                        </a:spcBef>
                        <a:spcAft>
                          <a:spcPts val="0"/>
                        </a:spcAft>
                      </a:pP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407522769"/>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Operation Mode PV + Grid Only (No Battery)</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Not Supported </a:t>
                      </a: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marL="0" marR="0" algn="ctr" defTabSz="736412" rtl="0" eaLnBrk="1" fontAlgn="ctr" latinLnBrk="0" hangingPunct="1">
                        <a:spcBef>
                          <a:spcPts val="0"/>
                        </a:spcBef>
                        <a:spcAft>
                          <a:spcPts val="0"/>
                        </a:spcAft>
                      </a:pP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909384791"/>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System Start Capability Off-Grid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Battery = Operation Granted </a:t>
                      </a: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marL="0" marR="0" algn="ctr" defTabSz="736412" rtl="0" eaLnBrk="1" fontAlgn="ctr" latinLnBrk="0" hangingPunct="1">
                        <a:spcBef>
                          <a:spcPts val="0"/>
                        </a:spcBef>
                        <a:spcAft>
                          <a:spcPts val="0"/>
                        </a:spcAft>
                      </a:pP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110094745"/>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Emergency Stop Intervention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600 </a:t>
                      </a:r>
                      <a:r>
                        <a:rPr lang="en-US" sz="600" b="0" i="0" u="none" strike="noStrike" kern="1200" noProof="0" dirty="0" err="1">
                          <a:solidFill>
                            <a:schemeClr val="tx1"/>
                          </a:solidFill>
                          <a:latin typeface="+mn-lt"/>
                          <a:ea typeface="Calibri Light" panose="020F0302020204030204" pitchFamily="34" charset="0"/>
                          <a:cs typeface="Calibri Light" panose="020F0302020204030204" pitchFamily="34" charset="0"/>
                        </a:rPr>
                        <a:t>ms</a:t>
                      </a: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marL="0" marR="0" algn="ctr" defTabSz="736412" rtl="0" eaLnBrk="1" fontAlgn="ctr" latinLnBrk="0" hangingPunct="1">
                        <a:spcBef>
                          <a:spcPts val="0"/>
                        </a:spcBef>
                        <a:spcAft>
                          <a:spcPts val="0"/>
                        </a:spcAft>
                      </a:pP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24255604"/>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IP Rating</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IP20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marL="0" marR="0" algn="ctr" defTabSz="736412" rtl="0" eaLnBrk="1" fontAlgn="ctr" latinLnBrk="0" hangingPunct="1">
                        <a:spcBef>
                          <a:spcPts val="0"/>
                        </a:spcBef>
                        <a:spcAft>
                          <a:spcPts val="0"/>
                        </a:spcAft>
                      </a:pP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876904338"/>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Working Temperature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-20 °C ~ +60 °C (Over 50 °C Derating)</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marL="0" marR="0" algn="ctr" defTabSz="736412" rtl="0" eaLnBrk="1" fontAlgn="ctr" latinLnBrk="0" hangingPunct="1">
                        <a:spcBef>
                          <a:spcPts val="0"/>
                        </a:spcBef>
                        <a:spcAft>
                          <a:spcPts val="0"/>
                        </a:spcAft>
                      </a:pP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074706276"/>
                  </a:ext>
                </a:extLst>
              </a:tr>
              <a:tr h="102068">
                <a:tc rowSpan="3">
                  <a:txBody>
                    <a:bodyPr/>
                    <a:lstStyle/>
                    <a:p>
                      <a:pPr marL="0" marR="0" lvl="0" indent="0" algn="ctr" defTabSz="914258" rtl="0" eaLnBrk="1" fontAlgn="ctr" latinLnBrk="0" hangingPunct="1">
                        <a:lnSpc>
                          <a:spcPct val="100000"/>
                        </a:lnSpc>
                        <a:spcBef>
                          <a:spcPts val="0"/>
                        </a:spcBef>
                        <a:spcAft>
                          <a:spcPts val="0"/>
                        </a:spcAft>
                        <a:buClrTx/>
                        <a:buSzTx/>
                        <a:buFontTx/>
                        <a:buNone/>
                        <a:tabLst/>
                        <a:defRPr/>
                      </a:pPr>
                      <a:r>
                        <a:rPr lang="ro-RO" sz="600" dirty="0">
                          <a:latin typeface="+mn-lt"/>
                          <a:cs typeface="Kalinga" panose="020B0502040204020203" pitchFamily="34" charset="0"/>
                        </a:rPr>
                        <a:t>E</a:t>
                      </a:r>
                      <a:r>
                        <a:rPr lang="en-GB" sz="600" dirty="0">
                          <a:latin typeface="+mn-lt"/>
                          <a:cs typeface="Kalinga" panose="020B0502040204020203" pitchFamily="34" charset="0"/>
                        </a:rPr>
                        <a:t>NVIRONMENT</a:t>
                      </a:r>
                      <a:endParaRPr lang="ro-RO" sz="600" dirty="0">
                        <a:latin typeface="+mn-lt"/>
                        <a:cs typeface="Kalinga" panose="020B0502040204020203"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8F9"/>
                    </a:solid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Relatively Humidity</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0 % RH ~ 95 % RH, Non-condensing</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marL="0" marR="0" algn="ctr" defTabSz="736412" rtl="0" eaLnBrk="1" fontAlgn="ctr" latinLnBrk="0" hangingPunct="1">
                        <a:spcBef>
                          <a:spcPts val="0"/>
                        </a:spcBef>
                        <a:spcAft>
                          <a:spcPts val="0"/>
                        </a:spcAft>
                      </a:pP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72080495"/>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Working Altitude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At 45 °C, 2000 m (No Derating), 2000 m ~ 4000 m Derating</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marL="0" marR="0" algn="ctr" defTabSz="736412" rtl="0" eaLnBrk="1" fontAlgn="ctr" latinLnBrk="0" hangingPunct="1">
                        <a:spcBef>
                          <a:spcPts val="0"/>
                        </a:spcBef>
                        <a:spcAft>
                          <a:spcPts val="0"/>
                        </a:spcAft>
                      </a:pP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632493503"/>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Noise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&lt; 70 dB</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marL="0" marR="0" algn="ctr" defTabSz="736412" rtl="0" eaLnBrk="1" fontAlgn="ctr" latinLnBrk="0" hangingPunct="1">
                        <a:spcBef>
                          <a:spcPts val="0"/>
                        </a:spcBef>
                        <a:spcAft>
                          <a:spcPts val="0"/>
                        </a:spcAft>
                      </a:pP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543466937"/>
                  </a:ext>
                </a:extLst>
              </a:tr>
              <a:tr h="102068">
                <a:tc rowSpan="2">
                  <a:txBody>
                    <a:bodyPr/>
                    <a:lstStyle/>
                    <a:p>
                      <a:pPr marL="0" marR="0" lvl="0" indent="0" algn="ctr" defTabSz="914258" rtl="0" eaLnBrk="1" fontAlgn="ctr" latinLnBrk="0" hangingPunct="1">
                        <a:lnSpc>
                          <a:spcPct val="100000"/>
                        </a:lnSpc>
                        <a:spcBef>
                          <a:spcPts val="0"/>
                        </a:spcBef>
                        <a:spcAft>
                          <a:spcPts val="0"/>
                        </a:spcAft>
                        <a:buClrTx/>
                        <a:buSzTx/>
                        <a:buFontTx/>
                        <a:buNone/>
                        <a:tabLst/>
                        <a:defRPr/>
                      </a:pPr>
                      <a:r>
                        <a:rPr lang="ro-RO" sz="600" dirty="0">
                          <a:latin typeface="+mn-lt"/>
                          <a:cs typeface="Kalinga" panose="020B0502040204020203" pitchFamily="34" charset="0"/>
                        </a:rPr>
                        <a:t>I</a:t>
                      </a:r>
                      <a:r>
                        <a:rPr lang="en-GB" sz="600" dirty="0">
                          <a:latin typeface="+mn-lt"/>
                          <a:cs typeface="Kalinga" panose="020B0502040204020203" pitchFamily="34" charset="0"/>
                        </a:rPr>
                        <a:t>NTERFACE</a:t>
                      </a:r>
                      <a:endParaRPr lang="ro-RO" sz="600" dirty="0">
                        <a:latin typeface="+mn-lt"/>
                        <a:cs typeface="Kalinga" panose="020B0502040204020203"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8F9"/>
                    </a:solid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Communication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RS485, CAN, Wi-Fi ( SUNSPEC )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marL="0" marR="0" algn="ctr" defTabSz="736412" rtl="0" eaLnBrk="1" fontAlgn="ctr" latinLnBrk="0" hangingPunct="1">
                        <a:spcBef>
                          <a:spcPts val="0"/>
                        </a:spcBef>
                        <a:spcAft>
                          <a:spcPts val="0"/>
                        </a:spcAft>
                      </a:pP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652791368"/>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Protocol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CAN, </a:t>
                      </a:r>
                      <a:r>
                        <a:rPr lang="en-US" sz="600" b="0" i="0" u="none" strike="noStrike" kern="1200" noProof="0" dirty="0" err="1">
                          <a:solidFill>
                            <a:schemeClr val="tx1"/>
                          </a:solidFill>
                          <a:latin typeface="+mn-lt"/>
                          <a:ea typeface="Calibri Light" panose="020F0302020204030204" pitchFamily="34" charset="0"/>
                          <a:cs typeface="Calibri Light" panose="020F0302020204030204" pitchFamily="34" charset="0"/>
                        </a:rPr>
                        <a:t>ModBus</a:t>
                      </a: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 TCP, </a:t>
                      </a:r>
                      <a:r>
                        <a:rPr lang="en-US" sz="600" b="0" i="0" u="none" strike="noStrike" kern="1200" noProof="0" dirty="0" err="1">
                          <a:solidFill>
                            <a:schemeClr val="tx1"/>
                          </a:solidFill>
                          <a:latin typeface="+mn-lt"/>
                          <a:ea typeface="Calibri Light" panose="020F0302020204030204" pitchFamily="34" charset="0"/>
                          <a:cs typeface="Calibri Light" panose="020F0302020204030204" pitchFamily="34" charset="0"/>
                        </a:rPr>
                        <a:t>ModBus</a:t>
                      </a: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 RTU</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marL="0" marR="0" algn="ctr" defTabSz="736412" rtl="0" eaLnBrk="1" fontAlgn="ctr" latinLnBrk="0" hangingPunct="1">
                        <a:spcBef>
                          <a:spcPts val="0"/>
                        </a:spcBef>
                        <a:spcAft>
                          <a:spcPts val="0"/>
                        </a:spcAft>
                      </a:pP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542301720"/>
                  </a:ext>
                </a:extLst>
              </a:tr>
              <a:tr h="102068">
                <a:tc rowSpan="7">
                  <a:txBody>
                    <a:bodyPr/>
                    <a:lstStyle/>
                    <a:p>
                      <a:pPr marL="0" marR="0" lvl="0" indent="0" algn="ctr" defTabSz="914258" rtl="0" eaLnBrk="1" fontAlgn="ctr" latinLnBrk="0" hangingPunct="1">
                        <a:lnSpc>
                          <a:spcPct val="100000"/>
                        </a:lnSpc>
                        <a:spcBef>
                          <a:spcPts val="0"/>
                        </a:spcBef>
                        <a:spcAft>
                          <a:spcPts val="0"/>
                        </a:spcAft>
                        <a:buClrTx/>
                        <a:buSzTx/>
                        <a:buFontTx/>
                        <a:buNone/>
                        <a:tabLst/>
                        <a:defRPr/>
                      </a:pPr>
                      <a:r>
                        <a:rPr lang="ro-RO" sz="600" dirty="0">
                          <a:latin typeface="+mn-lt"/>
                          <a:cs typeface="Kalinga" panose="020B0502040204020203" pitchFamily="34" charset="0"/>
                        </a:rPr>
                        <a:t>O</a:t>
                      </a:r>
                      <a:r>
                        <a:rPr lang="en-GB" sz="600" dirty="0">
                          <a:latin typeface="+mn-lt"/>
                          <a:cs typeface="Kalinga" panose="020B0502040204020203" pitchFamily="34" charset="0"/>
                        </a:rPr>
                        <a:t>THER</a:t>
                      </a:r>
                      <a:endParaRPr lang="ro-RO" sz="600" dirty="0">
                        <a:latin typeface="+mn-lt"/>
                        <a:cs typeface="Kalinga" panose="020B0502040204020203"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7F8F9"/>
                    </a:solid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Installation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Indoor, In Controlled Temperature Room</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marL="0" marR="0" algn="ctr" defTabSz="736412" rtl="0" eaLnBrk="1" fontAlgn="ctr" latinLnBrk="0" hangingPunct="1">
                        <a:spcBef>
                          <a:spcPts val="0"/>
                        </a:spcBef>
                        <a:spcAft>
                          <a:spcPts val="0"/>
                        </a:spcAft>
                      </a:pP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623801935"/>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Maximum Efficiency</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97%</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marL="0" marR="0" algn="ctr" defTabSz="736412" rtl="0" eaLnBrk="1" fontAlgn="ctr" latinLnBrk="0" hangingPunct="1">
                        <a:spcBef>
                          <a:spcPts val="0"/>
                        </a:spcBef>
                        <a:spcAft>
                          <a:spcPts val="0"/>
                        </a:spcAft>
                      </a:pP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99463490"/>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Isolation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Transformer-less</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bg1">
                          <a:lumMod val="85000"/>
                        </a:schemeClr>
                      </a:solidFill>
                      <a:prstDash val="solid"/>
                      <a:round/>
                      <a:headEnd type="none" w="med" len="med"/>
                      <a:tailEnd type="none" w="med" len="med"/>
                    </a:lnL>
                  </a:tcPr>
                </a:tc>
                <a:tc hMerge="1">
                  <a:txBody>
                    <a:bodyPr/>
                    <a:lstStyle/>
                    <a:p>
                      <a:endParaRPr lang="en-GB"/>
                    </a:p>
                  </a:txBody>
                  <a:tcPr/>
                </a:tc>
                <a:tc hMerge="1">
                  <a:txBody>
                    <a:bodyPr/>
                    <a:lstStyle/>
                    <a:p>
                      <a:pPr marL="0" marR="0" algn="ctr" defTabSz="736412" rtl="0" eaLnBrk="1" fontAlgn="ctr" latinLnBrk="0" hangingPunct="1">
                        <a:spcBef>
                          <a:spcPts val="0"/>
                        </a:spcBef>
                        <a:spcAft>
                          <a:spcPts val="0"/>
                        </a:spcAft>
                      </a:pP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18029834"/>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Protection Class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Class I</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9525" cap="flat" cmpd="sng" algn="ctr">
                      <a:solidFill>
                        <a:schemeClr val="bg1">
                          <a:lumMod val="75000"/>
                        </a:schemeClr>
                      </a:solidFill>
                      <a:prstDash val="solid"/>
                      <a:round/>
                      <a:headEnd type="none" w="med" len="med"/>
                      <a:tailEnd type="none" w="med" len="med"/>
                    </a:lnL>
                  </a:tcPr>
                </a:tc>
                <a:tc hMerge="1">
                  <a:txBody>
                    <a:bodyPr/>
                    <a:lstStyle/>
                    <a:p>
                      <a:endParaRPr lang="en-GB"/>
                    </a:p>
                  </a:txBody>
                  <a:tcPr/>
                </a:tc>
                <a:tc hMerge="1">
                  <a:txBody>
                    <a:bodyPr/>
                    <a:lstStyle/>
                    <a:p>
                      <a:pPr marL="0" marR="0" algn="ctr" defTabSz="736412" rtl="0" eaLnBrk="1" fontAlgn="ctr" latinLnBrk="0" hangingPunct="1">
                        <a:spcBef>
                          <a:spcPts val="0"/>
                        </a:spcBef>
                        <a:spcAft>
                          <a:spcPts val="0"/>
                        </a:spcAft>
                      </a:pP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84427293"/>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Cooling Type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5">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Forced Air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tcPr>
                </a:tc>
                <a:tc hMerge="1">
                  <a:txBody>
                    <a:bodyPr/>
                    <a:lstStyle/>
                    <a:p>
                      <a:endParaRPr lang="en-US"/>
                    </a:p>
                  </a:txBody>
                  <a:tcPr>
                    <a:lnL w="9525" cap="flat" cmpd="sng" algn="ctr">
                      <a:solidFill>
                        <a:schemeClr val="bg1">
                          <a:lumMod val="75000"/>
                        </a:schemeClr>
                      </a:solidFill>
                      <a:prstDash val="solid"/>
                      <a:round/>
                      <a:headEnd type="none" w="med" len="med"/>
                      <a:tailEnd type="none" w="med" len="med"/>
                    </a:lnL>
                  </a:tcPr>
                </a:tc>
                <a:tc hMerge="1">
                  <a:txBody>
                    <a:bodyPr/>
                    <a:lstStyle/>
                    <a:p>
                      <a:endParaRPr lang="en-GB"/>
                    </a:p>
                  </a:txBody>
                  <a:tcPr/>
                </a:tc>
                <a:tc hMerge="1">
                  <a:txBody>
                    <a:bodyPr/>
                    <a:lstStyle/>
                    <a:p>
                      <a:pPr algn="ctr"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3649050"/>
                  </a:ext>
                </a:extLst>
              </a:tr>
              <a:tr h="194506">
                <a:tc vMerge="1">
                  <a:txBody>
                    <a:bodyPr/>
                    <a:lstStyle/>
                    <a:p>
                      <a:pPr algn="l" fontAlgn="t"/>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l" fontAlgn="t"/>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Dimensions (W x D x H) (mm)</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1200 x 800 x 2050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indent="0" algn="ctr" defTabSz="736412" rtl="0" eaLnBrk="1" fontAlgn="ctr" latinLnBrk="0" hangingPunct="1">
                        <a:lnSpc>
                          <a:spcPct val="100000"/>
                        </a:lnSpc>
                        <a:spcBef>
                          <a:spcPts val="0"/>
                        </a:spcBef>
                        <a:spcAft>
                          <a:spcPts val="0"/>
                        </a:spcAft>
                        <a:buClrTx/>
                        <a:buSzTx/>
                        <a:buFontTx/>
                        <a:buNone/>
                        <a:tabLst/>
                        <a:defRPr/>
                      </a:pP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1200 x 800 x 2050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2">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600 x 720 x 2050 +</a:t>
                      </a:r>
                    </a:p>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1200 x 800 x 2050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600 x D720 x 2050 +</a:t>
                      </a:r>
                    </a:p>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1600 x 1050 x 2050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600 x D720 x 2050 +</a:t>
                      </a:r>
                    </a:p>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1600 x 1050 x 2050 </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72"/>
                  </a:ext>
                </a:extLst>
              </a:tr>
              <a:tr h="102068">
                <a:tc vMerge="1">
                  <a:txBody>
                    <a:bodyPr/>
                    <a:lstStyle/>
                    <a:p>
                      <a:pPr algn="l" rtl="0" fontAlgn="ctr"/>
                      <a:endParaRPr lang="en-US" sz="600" b="0" i="0" u="none" strike="noStrike"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Weight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1120/1150/1180 kg</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736412" rtl="0" eaLnBrk="1" fontAlgn="ctr" latinLnBrk="0" hangingPunct="1">
                        <a:lnSpc>
                          <a:spcPct val="100000"/>
                        </a:lnSpc>
                        <a:spcBef>
                          <a:spcPts val="0"/>
                        </a:spcBef>
                        <a:spcAft>
                          <a:spcPts val="0"/>
                        </a:spcAft>
                        <a:buClrTx/>
                        <a:buSzTx/>
                        <a:buFontTx/>
                        <a:buNone/>
                        <a:tabLst/>
                        <a:defRPr/>
                      </a:pP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1250/1280/1310 kg</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1980/2010 kg</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3265/3295/3325 kg</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3265/3295/3325 kg</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73"/>
                  </a:ext>
                </a:extLst>
              </a:tr>
              <a:tr h="266079">
                <a:tc gridSpan="7">
                  <a:txBody>
                    <a:bodyPr/>
                    <a:lstStyle/>
                    <a:p>
                      <a:pPr marL="0" marR="0" algn="l" fontAlgn="ctr">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 The cabinet has one AC input interface only; to connect both the generator and the grid please install an external ATS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dirty="0"/>
                    </a:p>
                  </a:txBody>
                  <a:tcPr marL="9525" marR="9525" marT="9525" marB="0" anchor="ctr">
                    <a:lnL w="12700" cap="flat" cmpd="sng" algn="ctr">
                      <a:solidFill>
                        <a:schemeClr val="bg1"/>
                      </a:solidFill>
                      <a:prstDash val="solid"/>
                      <a:round/>
                      <a:headEnd type="none" w="med" len="med"/>
                      <a:tailEnd type="none" w="med" len="med"/>
                    </a:lnL>
                    <a:lnT w="12700" cmpd="sng">
                      <a:noFill/>
                    </a:lnT>
                  </a:tcPr>
                </a:tc>
                <a:tc hMerge="1">
                  <a:txBody>
                    <a:bodyPr/>
                    <a:lstStyle/>
                    <a:p>
                      <a:pPr marL="0" marR="0" algn="ctr" fontAlgn="ctr">
                        <a:spcBef>
                          <a:spcPts val="0"/>
                        </a:spcBef>
                        <a:spcAft>
                          <a:spcPts val="0"/>
                        </a:spcAft>
                      </a:pPr>
                      <a:endParaRPr lang="ro-RO" sz="500" dirty="0">
                        <a:solidFill>
                          <a:schemeClr val="tx1"/>
                        </a:solidFill>
                        <a:effectLst/>
                        <a:latin typeface="+mj-lt"/>
                        <a:ea typeface="Calibri" panose="020F0502020204030204" pitchFamily="34" charset="0"/>
                        <a:cs typeface="Times New Roman" panose="02020603050405020304" pitchFamily="18" charset="0"/>
                      </a:endParaRPr>
                    </a:p>
                  </a:txBody>
                  <a:tcPr marL="2890" marR="2890" marT="2763"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US"/>
                    </a:p>
                  </a:txBody>
                  <a:tcPr>
                    <a:lnT w="12700" cmpd="sng">
                      <a:noFill/>
                    </a:lnT>
                  </a:tcPr>
                </a:tc>
                <a:tc hMerge="1">
                  <a:txBody>
                    <a:bodyPr/>
                    <a:lstStyle/>
                    <a:p>
                      <a:endParaRPr lang="en-US"/>
                    </a:p>
                  </a:txBody>
                  <a:tcPr>
                    <a:lnL w="12700" cap="flat" cmpd="sng" algn="ctr">
                      <a:solidFill>
                        <a:schemeClr val="bg1"/>
                      </a:solidFill>
                      <a:prstDash val="solid"/>
                      <a:round/>
                      <a:headEnd type="none" w="med" len="med"/>
                      <a:tailEnd type="none" w="med" len="med"/>
                    </a:lnL>
                    <a:lnT w="12700" cmpd="sng">
                      <a:noFill/>
                    </a:lnT>
                  </a:tcPr>
                </a:tc>
                <a:tc hMerge="1">
                  <a:txBody>
                    <a:bodyPr/>
                    <a:lstStyle/>
                    <a:p>
                      <a:endParaRPr lang="en-GB" dirty="0"/>
                    </a:p>
                  </a:txBody>
                  <a:tcPr marL="2890" marR="2890" marT="2763"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algn="l" fontAlgn="ctr">
                        <a:spcBef>
                          <a:spcPts val="0"/>
                        </a:spcBef>
                        <a:spcAft>
                          <a:spcPts val="0"/>
                        </a:spcAft>
                      </a:pPr>
                      <a:endPar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74"/>
                  </a:ext>
                </a:extLst>
              </a:tr>
            </a:tbl>
          </a:graphicData>
        </a:graphic>
      </p:graphicFrame>
    </p:spTree>
    <p:extLst>
      <p:ext uri="{BB962C8B-B14F-4D97-AF65-F5344CB8AC3E}">
        <p14:creationId xmlns:p14="http://schemas.microsoft.com/office/powerpoint/2010/main" val="2680512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 18">
            <a:extLst>
              <a:ext uri="{FF2B5EF4-FFF2-40B4-BE49-F238E27FC236}">
                <a16:creationId xmlns:a16="http://schemas.microsoft.com/office/drawing/2014/main" id="{4AAAC552-9526-C9C7-1A38-D9DA257F6D38}"/>
              </a:ext>
            </a:extLst>
          </p:cNvPr>
          <p:cNvGraphicFramePr>
            <a:graphicFrameLocks noGrp="1"/>
          </p:cNvGraphicFramePr>
          <p:nvPr>
            <p:extLst>
              <p:ext uri="{D42A27DB-BD31-4B8C-83A1-F6EECF244321}">
                <p14:modId xmlns:p14="http://schemas.microsoft.com/office/powerpoint/2010/main" val="2039769819"/>
              </p:ext>
            </p:extLst>
          </p:nvPr>
        </p:nvGraphicFramePr>
        <p:xfrm>
          <a:off x="150359" y="1238588"/>
          <a:ext cx="765259" cy="4901279"/>
        </p:xfrm>
        <a:graphic>
          <a:graphicData uri="http://schemas.openxmlformats.org/drawingml/2006/table">
            <a:tbl>
              <a:tblPr>
                <a:tableStyleId>{5C22544A-7EE6-4342-B048-85BDC9FD1C3A}</a:tableStyleId>
              </a:tblPr>
              <a:tblGrid>
                <a:gridCol w="765259">
                  <a:extLst>
                    <a:ext uri="{9D8B030D-6E8A-4147-A177-3AD203B41FA5}">
                      <a16:colId xmlns:a16="http://schemas.microsoft.com/office/drawing/2014/main" val="2549280607"/>
                    </a:ext>
                  </a:extLst>
                </a:gridCol>
              </a:tblGrid>
              <a:tr h="703124">
                <a:tc>
                  <a:txBody>
                    <a:bodyPr/>
                    <a:lstStyle/>
                    <a:p>
                      <a:pPr algn="ctr"/>
                      <a:r>
                        <a:rPr lang="en-GB" sz="600" dirty="0">
                          <a:latin typeface="+mn-lt"/>
                        </a:rPr>
                        <a:t>BATTERY</a:t>
                      </a:r>
                      <a:endParaRPr lang="ro-RO" sz="600" dirty="0">
                        <a:latin typeface="+mn-lt"/>
                      </a:endParaRPr>
                    </a:p>
                  </a:txBody>
                  <a:tcPr marL="72012" marR="72012" marT="34421" marB="34421" anchor="ctr">
                    <a:solidFill>
                      <a:srgbClr val="F7F8F9"/>
                    </a:solidFill>
                  </a:tcPr>
                </a:tc>
                <a:extLst>
                  <a:ext uri="{0D108BD9-81ED-4DB2-BD59-A6C34878D82A}">
                    <a16:rowId xmlns:a16="http://schemas.microsoft.com/office/drawing/2014/main" val="2210667929"/>
                  </a:ext>
                </a:extLst>
              </a:tr>
              <a:tr h="1499381">
                <a:tc>
                  <a:txBody>
                    <a:bodyPr/>
                    <a:lstStyle/>
                    <a:p>
                      <a:pPr algn="ctr"/>
                      <a:r>
                        <a:rPr lang="en-GB" sz="600" dirty="0">
                          <a:latin typeface="+mn-lt"/>
                        </a:rPr>
                        <a:t>AC SIDE</a:t>
                      </a:r>
                      <a:endParaRPr lang="ro-RO" sz="600" dirty="0">
                        <a:latin typeface="+mn-lt"/>
                      </a:endParaRPr>
                    </a:p>
                  </a:txBody>
                  <a:tcPr marL="72012" marR="72012" marT="34421" marB="34421" anchor="ctr">
                    <a:solidFill>
                      <a:srgbClr val="F7F8F9"/>
                    </a:solidFill>
                  </a:tcPr>
                </a:tc>
                <a:extLst>
                  <a:ext uri="{0D108BD9-81ED-4DB2-BD59-A6C34878D82A}">
                    <a16:rowId xmlns:a16="http://schemas.microsoft.com/office/drawing/2014/main" val="362115412"/>
                  </a:ext>
                </a:extLst>
              </a:tr>
              <a:tr h="684000">
                <a:tc>
                  <a:txBody>
                    <a:bodyPr/>
                    <a:lstStyle/>
                    <a:p>
                      <a:pPr algn="ctr"/>
                      <a:r>
                        <a:rPr lang="ro-RO" sz="600" dirty="0">
                          <a:latin typeface="+mn-lt"/>
                        </a:rPr>
                        <a:t>B</a:t>
                      </a:r>
                      <a:r>
                        <a:rPr lang="en-GB" sz="600" dirty="0">
                          <a:latin typeface="+mn-lt"/>
                        </a:rPr>
                        <a:t>ACKUP EPS</a:t>
                      </a:r>
                    </a:p>
                    <a:p>
                      <a:pPr algn="ctr"/>
                      <a:r>
                        <a:rPr lang="en-GB" sz="600" dirty="0">
                          <a:latin typeface="+mn-lt"/>
                        </a:rPr>
                        <a:t>(OPTIONAL)</a:t>
                      </a:r>
                      <a:endParaRPr lang="ro-RO" sz="600" dirty="0">
                        <a:latin typeface="+mn-lt"/>
                      </a:endParaRPr>
                    </a:p>
                  </a:txBody>
                  <a:tcPr marL="72012" marR="72012" marT="34421" marB="34421" anchor="ctr">
                    <a:solidFill>
                      <a:srgbClr val="F7F8F9"/>
                    </a:solidFill>
                  </a:tcPr>
                </a:tc>
                <a:extLst>
                  <a:ext uri="{0D108BD9-81ED-4DB2-BD59-A6C34878D82A}">
                    <a16:rowId xmlns:a16="http://schemas.microsoft.com/office/drawing/2014/main" val="2915312961"/>
                  </a:ext>
                </a:extLst>
              </a:tr>
              <a:tr h="504000">
                <a:tc>
                  <a:txBody>
                    <a:bodyPr/>
                    <a:lstStyle/>
                    <a:p>
                      <a:pPr algn="ctr"/>
                      <a:r>
                        <a:rPr lang="en-GB" sz="600" dirty="0">
                          <a:latin typeface="+mn-lt"/>
                        </a:rPr>
                        <a:t>SYSTEM</a:t>
                      </a:r>
                      <a:endParaRPr lang="ro-RO" sz="600" dirty="0">
                        <a:latin typeface="+mn-lt"/>
                      </a:endParaRPr>
                    </a:p>
                  </a:txBody>
                  <a:tcPr marL="72012" marR="72012" marT="34421" marB="34421" anchor="ctr">
                    <a:solidFill>
                      <a:srgbClr val="F7F8F9"/>
                    </a:solidFill>
                  </a:tcPr>
                </a:tc>
                <a:extLst>
                  <a:ext uri="{0D108BD9-81ED-4DB2-BD59-A6C34878D82A}">
                    <a16:rowId xmlns:a16="http://schemas.microsoft.com/office/drawing/2014/main" val="1279416682"/>
                  </a:ext>
                </a:extLst>
              </a:tr>
              <a:tr h="504000">
                <a:tc>
                  <a:txBody>
                    <a:bodyPr/>
                    <a:lstStyle/>
                    <a:p>
                      <a:pPr algn="ctr"/>
                      <a:r>
                        <a:rPr lang="ro-RO" sz="600" dirty="0">
                          <a:latin typeface="+mn-lt"/>
                        </a:rPr>
                        <a:t>E</a:t>
                      </a:r>
                      <a:r>
                        <a:rPr lang="en-GB" sz="600" dirty="0">
                          <a:latin typeface="+mn-lt"/>
                        </a:rPr>
                        <a:t>NVIRONMENT</a:t>
                      </a:r>
                      <a:endParaRPr lang="ro-RO" sz="600" dirty="0">
                        <a:latin typeface="+mn-lt"/>
                      </a:endParaRPr>
                    </a:p>
                  </a:txBody>
                  <a:tcPr marL="72012" marR="72012" marT="34421" marB="34421" anchor="ctr">
                    <a:solidFill>
                      <a:srgbClr val="F7F8F9"/>
                    </a:solidFill>
                  </a:tcPr>
                </a:tc>
                <a:extLst>
                  <a:ext uri="{0D108BD9-81ED-4DB2-BD59-A6C34878D82A}">
                    <a16:rowId xmlns:a16="http://schemas.microsoft.com/office/drawing/2014/main" val="1627884038"/>
                  </a:ext>
                </a:extLst>
              </a:tr>
              <a:tr h="204979">
                <a:tc>
                  <a:txBody>
                    <a:bodyPr/>
                    <a:lstStyle/>
                    <a:p>
                      <a:pPr algn="ctr"/>
                      <a:r>
                        <a:rPr lang="ro-RO" sz="600" dirty="0">
                          <a:latin typeface="+mn-lt"/>
                        </a:rPr>
                        <a:t>I</a:t>
                      </a:r>
                      <a:r>
                        <a:rPr lang="en-GB" sz="600" dirty="0">
                          <a:latin typeface="+mn-lt"/>
                        </a:rPr>
                        <a:t>NTERFACE</a:t>
                      </a:r>
                      <a:endParaRPr lang="ro-RO" sz="600" dirty="0">
                        <a:latin typeface="+mn-lt"/>
                      </a:endParaRPr>
                    </a:p>
                  </a:txBody>
                  <a:tcPr marL="72012" marR="72012" marT="34421" marB="34421" anchor="ctr">
                    <a:solidFill>
                      <a:srgbClr val="F7F8F9"/>
                    </a:solidFill>
                  </a:tcPr>
                </a:tc>
                <a:extLst>
                  <a:ext uri="{0D108BD9-81ED-4DB2-BD59-A6C34878D82A}">
                    <a16:rowId xmlns:a16="http://schemas.microsoft.com/office/drawing/2014/main" val="1378347755"/>
                  </a:ext>
                </a:extLst>
              </a:tr>
              <a:tr h="612000">
                <a:tc>
                  <a:txBody>
                    <a:bodyPr/>
                    <a:lstStyle/>
                    <a:p>
                      <a:pPr algn="ctr"/>
                      <a:r>
                        <a:rPr lang="ro-RO" sz="600" dirty="0">
                          <a:latin typeface="+mn-lt"/>
                        </a:rPr>
                        <a:t>O</a:t>
                      </a:r>
                      <a:r>
                        <a:rPr lang="en-GB" sz="600" dirty="0">
                          <a:latin typeface="+mn-lt"/>
                        </a:rPr>
                        <a:t>THERS</a:t>
                      </a:r>
                      <a:endParaRPr lang="ro-RO" sz="600" dirty="0">
                        <a:latin typeface="+mn-lt"/>
                      </a:endParaRPr>
                    </a:p>
                  </a:txBody>
                  <a:tcPr marL="72012" marR="72012" marT="34421" marB="34421" anchor="ctr">
                    <a:solidFill>
                      <a:srgbClr val="F7F8F9"/>
                    </a:solidFill>
                  </a:tcPr>
                </a:tc>
                <a:extLst>
                  <a:ext uri="{0D108BD9-81ED-4DB2-BD59-A6C34878D82A}">
                    <a16:rowId xmlns:a16="http://schemas.microsoft.com/office/drawing/2014/main" val="4128134135"/>
                  </a:ext>
                </a:extLst>
              </a:tr>
              <a:tr h="189795">
                <a:tc>
                  <a:txBody>
                    <a:bodyPr/>
                    <a:lstStyle/>
                    <a:p>
                      <a:pPr algn="ctr"/>
                      <a:r>
                        <a:rPr lang="en-GB" sz="600" dirty="0">
                          <a:latin typeface="+mn-lt"/>
                        </a:rPr>
                        <a:t>STANDARDS</a:t>
                      </a:r>
                      <a:endParaRPr lang="ro-RO" sz="600" dirty="0">
                        <a:latin typeface="+mn-lt"/>
                      </a:endParaRPr>
                    </a:p>
                  </a:txBody>
                  <a:tcPr marL="72012" marR="72012" marT="34421" marB="34421" anchor="ctr">
                    <a:solidFill>
                      <a:srgbClr val="F7F8F9"/>
                    </a:solidFill>
                  </a:tcPr>
                </a:tc>
                <a:extLst>
                  <a:ext uri="{0D108BD9-81ED-4DB2-BD59-A6C34878D82A}">
                    <a16:rowId xmlns:a16="http://schemas.microsoft.com/office/drawing/2014/main" val="1764791812"/>
                  </a:ext>
                </a:extLst>
              </a:tr>
            </a:tbl>
          </a:graphicData>
        </a:graphic>
      </p:graphicFrame>
      <p:grpSp>
        <p:nvGrpSpPr>
          <p:cNvPr id="2" name="Group 3">
            <a:extLst>
              <a:ext uri="{FF2B5EF4-FFF2-40B4-BE49-F238E27FC236}">
                <a16:creationId xmlns:a16="http://schemas.microsoft.com/office/drawing/2014/main" id="{9D0E7DB6-A589-CA83-0660-AC59C80F3DCF}"/>
              </a:ext>
            </a:extLst>
          </p:cNvPr>
          <p:cNvGrpSpPr/>
          <p:nvPr/>
        </p:nvGrpSpPr>
        <p:grpSpPr>
          <a:xfrm>
            <a:off x="-5623" y="1"/>
            <a:ext cx="426478" cy="1971675"/>
            <a:chOff x="0" y="0"/>
            <a:chExt cx="348206" cy="2434147"/>
          </a:xfrm>
        </p:grpSpPr>
        <p:sp>
          <p:nvSpPr>
            <p:cNvPr id="5" name="Shape 407">
              <a:extLst>
                <a:ext uri="{FF2B5EF4-FFF2-40B4-BE49-F238E27FC236}">
                  <a16:creationId xmlns:a16="http://schemas.microsoft.com/office/drawing/2014/main" id="{61E70E28-01FF-8C42-5441-3E5E641CE94E}"/>
                </a:ext>
              </a:extLst>
            </p:cNvPr>
            <p:cNvSpPr/>
            <p:nvPr/>
          </p:nvSpPr>
          <p:spPr>
            <a:xfrm>
              <a:off x="0" y="0"/>
              <a:ext cx="348206" cy="2434147"/>
            </a:xfrm>
            <a:custGeom>
              <a:avLst/>
              <a:gdLst/>
              <a:ahLst/>
              <a:cxnLst/>
              <a:rect l="0" t="0" r="0" b="0"/>
              <a:pathLst>
                <a:path w="348206" h="2434147">
                  <a:moveTo>
                    <a:pt x="0" y="0"/>
                  </a:moveTo>
                  <a:lnTo>
                    <a:pt x="348206" y="0"/>
                  </a:lnTo>
                  <a:lnTo>
                    <a:pt x="344296" y="152130"/>
                  </a:lnTo>
                  <a:cubicBezTo>
                    <a:pt x="306041" y="912802"/>
                    <a:pt x="0" y="1673475"/>
                    <a:pt x="0" y="2434147"/>
                  </a:cubicBezTo>
                  <a:lnTo>
                    <a:pt x="0" y="0"/>
                  </a:lnTo>
                  <a:close/>
                </a:path>
              </a:pathLst>
            </a:custGeom>
            <a:ln w="0" cap="flat">
              <a:miter lim="127000"/>
            </a:ln>
          </p:spPr>
          <p:style>
            <a:lnRef idx="0">
              <a:srgbClr val="000000">
                <a:alpha val="0"/>
              </a:srgbClr>
            </a:lnRef>
            <a:fillRef idx="1">
              <a:srgbClr val="FF0000"/>
            </a:fillRef>
            <a:effectRef idx="0">
              <a:scrgbClr r="0" g="0" b="0"/>
            </a:effectRef>
            <a:fontRef idx="none"/>
          </p:style>
          <p:txBody>
            <a:bodyPr/>
            <a:lstStyle/>
            <a:p>
              <a:endParaRPr lang="ro-RO" sz="2200" dirty="0"/>
            </a:p>
          </p:txBody>
        </p:sp>
      </p:grpSp>
      <p:sp>
        <p:nvSpPr>
          <p:cNvPr id="49" name="TextBox 48"/>
          <p:cNvSpPr txBox="1"/>
          <p:nvPr/>
        </p:nvSpPr>
        <p:spPr>
          <a:xfrm>
            <a:off x="730333" y="276347"/>
            <a:ext cx="4151297" cy="486089"/>
          </a:xfrm>
          <a:prstGeom prst="rect">
            <a:avLst/>
          </a:prstGeom>
          <a:noFill/>
        </p:spPr>
        <p:txBody>
          <a:bodyPr wrap="square" lIns="85149" tIns="42574" rIns="85149" bIns="42574" rtlCol="0">
            <a:spAutoFit/>
          </a:bodyPr>
          <a:lstStyle/>
          <a:p>
            <a:r>
              <a:rPr lang="en-US" sz="2600" b="1" dirty="0">
                <a:latin typeface="Century Gothic" pitchFamily="34" charset="0"/>
              </a:rPr>
              <a:t>HYBO TS</a:t>
            </a:r>
          </a:p>
        </p:txBody>
      </p:sp>
      <p:grpSp>
        <p:nvGrpSpPr>
          <p:cNvPr id="18" name="Group 13"/>
          <p:cNvGrpSpPr/>
          <p:nvPr/>
        </p:nvGrpSpPr>
        <p:grpSpPr>
          <a:xfrm>
            <a:off x="5038012" y="0"/>
            <a:ext cx="1819991" cy="9906000"/>
            <a:chOff x="5038009" y="0"/>
            <a:chExt cx="1819991" cy="9906000"/>
          </a:xfrm>
        </p:grpSpPr>
        <p:sp>
          <p:nvSpPr>
            <p:cNvPr id="24" name="Rectangle 14"/>
            <p:cNvSpPr/>
            <p:nvPr/>
          </p:nvSpPr>
          <p:spPr>
            <a:xfrm>
              <a:off x="5038009" y="0"/>
              <a:ext cx="1819991" cy="990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85149" tIns="42574" rIns="85149" bIns="42574" rtlCol="0" anchor="ctr"/>
            <a:lstStyle/>
            <a:p>
              <a:pPr algn="ctr"/>
              <a:endParaRPr lang="en-GB" sz="1960" u="sng"/>
            </a:p>
          </p:txBody>
        </p:sp>
        <p:sp>
          <p:nvSpPr>
            <p:cNvPr id="27" name="TextBox 9">
              <a:extLst>
                <a:ext uri="{FF2B5EF4-FFF2-40B4-BE49-F238E27FC236}">
                  <a16:creationId xmlns:a16="http://schemas.microsoft.com/office/drawing/2014/main" id="{6FB9F23C-F93A-32D2-5300-FED7000BD17C}"/>
                </a:ext>
              </a:extLst>
            </p:cNvPr>
            <p:cNvSpPr txBox="1"/>
            <p:nvPr/>
          </p:nvSpPr>
          <p:spPr>
            <a:xfrm>
              <a:off x="5047571" y="9594329"/>
              <a:ext cx="1810429" cy="200055"/>
            </a:xfrm>
            <a:prstGeom prst="rect">
              <a:avLst/>
            </a:prstGeom>
            <a:noFill/>
          </p:spPr>
          <p:txBody>
            <a:bodyPr wrap="square" rtlCol="0">
              <a:spAutoFit/>
            </a:bodyPr>
            <a:lstStyle/>
            <a:p>
              <a:pPr algn="ctr"/>
              <a:r>
                <a:rPr lang="en-GB" sz="700" dirty="0"/>
                <a:t>wecobatteries.com</a:t>
              </a:r>
            </a:p>
          </p:txBody>
        </p:sp>
        <p:pic>
          <p:nvPicPr>
            <p:cNvPr id="29" name="Picture 17">
              <a:extLst>
                <a:ext uri="{FF2B5EF4-FFF2-40B4-BE49-F238E27FC236}">
                  <a16:creationId xmlns:a16="http://schemas.microsoft.com/office/drawing/2014/main" id="{822B9CB0-9FCE-A68E-988A-3D63C283754D}"/>
                </a:ext>
              </a:extLst>
            </p:cNvPr>
            <p:cNvPicPr>
              <a:picLocks noChangeAspect="1"/>
            </p:cNvPicPr>
            <p:nvPr/>
          </p:nvPicPr>
          <p:blipFill>
            <a:blip r:embed="rId3" cstate="print"/>
            <a:stretch>
              <a:fillRect/>
            </a:stretch>
          </p:blipFill>
          <p:spPr>
            <a:xfrm>
              <a:off x="5382412" y="776288"/>
              <a:ext cx="1037186" cy="3600000"/>
            </a:xfrm>
            <a:prstGeom prst="rect">
              <a:avLst/>
            </a:prstGeom>
            <a:noFill/>
            <a:ln>
              <a:noFill/>
            </a:ln>
          </p:spPr>
        </p:pic>
      </p:grpSp>
      <p:sp>
        <p:nvSpPr>
          <p:cNvPr id="32" name="CasellaDiTesto 31">
            <a:extLst>
              <a:ext uri="{FF2B5EF4-FFF2-40B4-BE49-F238E27FC236}">
                <a16:creationId xmlns:a16="http://schemas.microsoft.com/office/drawing/2014/main" id="{F6EF376C-63CA-42FF-828C-C958998EBF7C}"/>
              </a:ext>
            </a:extLst>
          </p:cNvPr>
          <p:cNvSpPr txBox="1"/>
          <p:nvPr/>
        </p:nvSpPr>
        <p:spPr>
          <a:xfrm>
            <a:off x="32940" y="9328155"/>
            <a:ext cx="5014385" cy="369332"/>
          </a:xfrm>
          <a:prstGeom prst="rect">
            <a:avLst/>
          </a:prstGeom>
          <a:noFill/>
        </p:spPr>
        <p:txBody>
          <a:bodyPr wrap="square">
            <a:spAutoFit/>
          </a:bodyPr>
          <a:lstStyle/>
          <a:p>
            <a:pPr algn="r"/>
            <a:r>
              <a:rPr lang="en-US" sz="600" dirty="0"/>
              <a:t>We recommend contacting WeCo for the most up-to-date datasheet, read warranty and manual before making any purchasing decisions.</a:t>
            </a:r>
          </a:p>
          <a:p>
            <a:pPr algn="r"/>
            <a:r>
              <a:rPr lang="en-US" sz="600" dirty="0"/>
              <a:t>No part of this document can be copied or reproduced without WeCo written permission.</a:t>
            </a:r>
          </a:p>
          <a:p>
            <a:pPr algn="r"/>
            <a:r>
              <a:rPr lang="en-US" sz="600" dirty="0"/>
              <a:t>All data is subject to change without prior notice</a:t>
            </a:r>
          </a:p>
        </p:txBody>
      </p:sp>
      <p:graphicFrame>
        <p:nvGraphicFramePr>
          <p:cNvPr id="35" name="Table 12">
            <a:extLst>
              <a:ext uri="{FF2B5EF4-FFF2-40B4-BE49-F238E27FC236}">
                <a16:creationId xmlns:a16="http://schemas.microsoft.com/office/drawing/2014/main" id="{3373A850-CD1B-CBDD-E76B-3FD6FAB3A83A}"/>
              </a:ext>
            </a:extLst>
          </p:cNvPr>
          <p:cNvGraphicFramePr>
            <a:graphicFrameLocks noGrp="1"/>
          </p:cNvGraphicFramePr>
          <p:nvPr>
            <p:extLst>
              <p:ext uri="{D42A27DB-BD31-4B8C-83A1-F6EECF244321}">
                <p14:modId xmlns:p14="http://schemas.microsoft.com/office/powerpoint/2010/main" val="2165448748"/>
              </p:ext>
            </p:extLst>
          </p:nvPr>
        </p:nvGraphicFramePr>
        <p:xfrm>
          <a:off x="965546" y="1238589"/>
          <a:ext cx="3975664" cy="4904070"/>
        </p:xfrm>
        <a:graphic>
          <a:graphicData uri="http://schemas.openxmlformats.org/drawingml/2006/table">
            <a:tbl>
              <a:tblPr>
                <a:tableStyleId>{5C22544A-7EE6-4342-B048-85BDC9FD1C3A}</a:tableStyleId>
              </a:tblPr>
              <a:tblGrid>
                <a:gridCol w="1394181">
                  <a:extLst>
                    <a:ext uri="{9D8B030D-6E8A-4147-A177-3AD203B41FA5}">
                      <a16:colId xmlns:a16="http://schemas.microsoft.com/office/drawing/2014/main" val="3984761198"/>
                    </a:ext>
                  </a:extLst>
                </a:gridCol>
                <a:gridCol w="631017">
                  <a:extLst>
                    <a:ext uri="{9D8B030D-6E8A-4147-A177-3AD203B41FA5}">
                      <a16:colId xmlns:a16="http://schemas.microsoft.com/office/drawing/2014/main" val="3863888121"/>
                    </a:ext>
                  </a:extLst>
                </a:gridCol>
                <a:gridCol w="659725">
                  <a:extLst>
                    <a:ext uri="{9D8B030D-6E8A-4147-A177-3AD203B41FA5}">
                      <a16:colId xmlns:a16="http://schemas.microsoft.com/office/drawing/2014/main" val="20002"/>
                    </a:ext>
                  </a:extLst>
                </a:gridCol>
                <a:gridCol w="657114">
                  <a:extLst>
                    <a:ext uri="{9D8B030D-6E8A-4147-A177-3AD203B41FA5}">
                      <a16:colId xmlns:a16="http://schemas.microsoft.com/office/drawing/2014/main" val="20003"/>
                    </a:ext>
                  </a:extLst>
                </a:gridCol>
                <a:gridCol w="633627">
                  <a:extLst>
                    <a:ext uri="{9D8B030D-6E8A-4147-A177-3AD203B41FA5}">
                      <a16:colId xmlns:a16="http://schemas.microsoft.com/office/drawing/2014/main" val="20004"/>
                    </a:ext>
                  </a:extLst>
                </a:gridCol>
              </a:tblGrid>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Min. Battery Voltage </a:t>
                      </a:r>
                    </a:p>
                  </a:txBody>
                  <a:tcPr marL="7620" marR="7620" marT="7620" marB="0" anchor="ctr">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noFill/>
                  </a:tcPr>
                </a:tc>
                <a:tc gridSpan="3">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450 V</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pPr algn="ctr" rtl="0" fontAlgn="ctr"/>
                      <a:endParaRPr lang="en-GB" sz="600" b="0" i="0" u="none" strike="noStrike" dirty="0">
                        <a:solidFill>
                          <a:srgbClr val="000000"/>
                        </a:solidFill>
                        <a:latin typeface="Calibri Light"/>
                      </a:endParaRPr>
                    </a:p>
                  </a:txBody>
                  <a:tcPr marL="9525" marR="9525" marT="9525" marB="0" anchor="ctr">
                    <a:lnB w="635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500 V</a:t>
                      </a:r>
                    </a:p>
                  </a:txBody>
                  <a:tcPr marL="9525" marR="9525" marT="9525"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458145229"/>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Min. Number Of Batteries In Series </a:t>
                      </a:r>
                    </a:p>
                  </a:txBody>
                  <a:tcPr marL="7620" marR="7620" marT="762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3">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10</a:t>
                      </a: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algn="ctr" rtl="0" fontAlgn="ctr"/>
                      <a:endParaRPr lang="en-GB" sz="600" b="0" i="0" u="none" strike="noStrike" dirty="0">
                        <a:solidFill>
                          <a:srgbClr val="000000"/>
                        </a:solidFill>
                        <a:latin typeface="Calibri Ligh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11</a:t>
                      </a:r>
                    </a:p>
                  </a:txBody>
                  <a:tcPr marL="9525" marR="9525" marT="9525"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70343897"/>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Max. Battery Voltage </a:t>
                      </a:r>
                    </a:p>
                  </a:txBody>
                  <a:tcPr marL="7620" marR="7620" marT="762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850 V</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68579" marR="68579"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hMerge="1">
                  <a:txBody>
                    <a:bodyPr/>
                    <a:lstStyle/>
                    <a:p>
                      <a:pPr marL="0" marR="0" algn="ctr" fontAlgn="ctr">
                        <a:spcBef>
                          <a:spcPts val="0"/>
                        </a:spcBef>
                        <a:spcAft>
                          <a:spcPts val="0"/>
                        </a:spcAft>
                      </a:pPr>
                      <a:endParaRPr lang="ro-RO" sz="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algn="ctr" fontAlgn="ctr">
                        <a:spcBef>
                          <a:spcPts val="0"/>
                        </a:spcBef>
                        <a:spcAft>
                          <a:spcPts val="0"/>
                        </a:spcAft>
                      </a:pPr>
                      <a:endParaRPr lang="ro-RO" sz="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marL="0" marR="0" algn="ctr" fontAlgn="ctr">
                        <a:spcBef>
                          <a:spcPts val="0"/>
                        </a:spcBef>
                        <a:spcAft>
                          <a:spcPts val="0"/>
                        </a:spcAft>
                      </a:pPr>
                      <a:endParaRPr lang="ro-RO" sz="600"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162531422"/>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Max. Number Of Batteries In Series</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15 Battery Modules</a:t>
                      </a: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4209534617"/>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Battery Input Channels </a:t>
                      </a:r>
                    </a:p>
                  </a:txBody>
                  <a:tcPr marL="7620" marR="7620" marT="762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1</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hMerge="1">
                  <a:txBody>
                    <a:bodyPr/>
                    <a:lstStyle/>
                    <a:p>
                      <a:endParaRPr lang="en-GB"/>
                    </a:p>
                  </a:txBody>
                  <a:tcPr/>
                </a:tc>
                <a:tc hMerge="1">
                  <a:txBody>
                    <a:bodyPr/>
                    <a:lstStyle/>
                    <a:p>
                      <a:pPr marL="0" marR="0" algn="ctr" fontAlgn="ctr">
                        <a:spcBef>
                          <a:spcPts val="0"/>
                        </a:spcBef>
                        <a:spcAft>
                          <a:spcPts val="0"/>
                        </a:spcAft>
                      </a:pPr>
                      <a:endParaRPr lang="ro-RO" sz="500">
                        <a:solidFill>
                          <a:schemeClr val="tx1"/>
                        </a:solidFill>
                        <a:effectLst/>
                        <a:latin typeface="+mj-lt"/>
                        <a:ea typeface="Calibri" panose="020F0502020204030204" pitchFamily="34" charset="0"/>
                        <a:cs typeface="Times New Roman" panose="02020603050405020304" pitchFamily="18" charset="0"/>
                      </a:endParaRPr>
                    </a:p>
                  </a:txBody>
                  <a:tcPr marL="2890" marR="2890" marT="2763"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2997874669"/>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Max. Charging Current</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270 A</a:t>
                      </a:r>
                    </a:p>
                  </a:txBody>
                  <a:tcPr marL="7620" marR="7620" marT="762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405 A</a:t>
                      </a:r>
                    </a:p>
                  </a:txBody>
                  <a:tcPr marL="7620" marR="7620" marT="762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670 A</a:t>
                      </a:r>
                    </a:p>
                  </a:txBody>
                  <a:tcPr marL="7620" marR="7620" marT="762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1120 A</a:t>
                      </a:r>
                    </a:p>
                  </a:txBody>
                  <a:tcPr marL="7620" marR="7620" marT="7620"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1022261"/>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Max. Charging / Discharging Power </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100 kW</a:t>
                      </a:r>
                    </a:p>
                  </a:txBody>
                  <a:tcPr marL="7620" marR="7620" marT="762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150 kW</a:t>
                      </a:r>
                    </a:p>
                  </a:txBody>
                  <a:tcPr marL="7620" marR="7620" marT="762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250 kW</a:t>
                      </a:r>
                    </a:p>
                  </a:txBody>
                  <a:tcPr marL="7620" marR="7620" marT="762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500 kW</a:t>
                      </a:r>
                    </a:p>
                  </a:txBody>
                  <a:tcPr marL="7620" marR="7620" marT="7620"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82935666"/>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Grid Type</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marL="0" marR="0" algn="ctr" fontAlgn="ctr">
                        <a:spcBef>
                          <a:spcPts val="0"/>
                        </a:spcBef>
                        <a:spcAft>
                          <a:spcPts val="0"/>
                        </a:spcAft>
                      </a:pPr>
                      <a:r>
                        <a:rPr lang="en-US" sz="600" kern="1200" noProof="0" dirty="0">
                          <a:solidFill>
                            <a:schemeClr val="tx1"/>
                          </a:solidFill>
                          <a:effectLst/>
                          <a:latin typeface="+mn-lt"/>
                          <a:ea typeface="Calibri Light" panose="020F0302020204030204" pitchFamily="34" charset="0"/>
                          <a:cs typeface="Calibri Light" panose="020F0302020204030204" pitchFamily="34" charset="0"/>
                        </a:rPr>
                        <a:t>3L + N + GND</a:t>
                      </a:r>
                      <a:endParaRPr lang="en-US" sz="600" noProof="0" dirty="0">
                        <a:solidFill>
                          <a:schemeClr val="tx1"/>
                        </a:solidFill>
                        <a:effectLst/>
                        <a:latin typeface="+mn-lt"/>
                        <a:ea typeface="Calibri Light" panose="020F0302020204030204" pitchFamily="34" charset="0"/>
                        <a:cs typeface="Calibri Light" panose="020F0302020204030204" pitchFamily="34" charset="0"/>
                      </a:endParaRPr>
                    </a:p>
                  </a:txBody>
                  <a:tcPr marL="2890" marR="2890" marT="2763" marB="0"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pPr marL="0" marR="0" algn="ctr" fontAlgn="ctr">
                        <a:spcBef>
                          <a:spcPts val="0"/>
                        </a:spcBef>
                        <a:spcAft>
                          <a:spcPts val="0"/>
                        </a:spcAft>
                      </a:pPr>
                      <a:endParaRPr lang="ro-RO" sz="500" dirty="0">
                        <a:solidFill>
                          <a:schemeClr val="tx1"/>
                        </a:solidFill>
                        <a:effectLst/>
                        <a:latin typeface="+mj-lt"/>
                        <a:ea typeface="Calibri" panose="020F0502020204030204" pitchFamily="34" charset="0"/>
                        <a:cs typeface="Times New Roman" panose="02020603050405020304" pitchFamily="18" charset="0"/>
                      </a:endParaRPr>
                    </a:p>
                  </a:txBody>
                  <a:tcPr marL="2890" marR="2890" marT="2763" marB="0" anchor="ctr"/>
                </a:tc>
                <a:tc hMerge="1">
                  <a:txBody>
                    <a:bodyPr/>
                    <a:lstStyle/>
                    <a:p>
                      <a:endParaRPr lang="en-GB"/>
                    </a:p>
                  </a:txBody>
                  <a:tcPr/>
                </a:tc>
                <a:extLst>
                  <a:ext uri="{0D108BD9-81ED-4DB2-BD59-A6C34878D82A}">
                    <a16:rowId xmlns:a16="http://schemas.microsoft.com/office/drawing/2014/main" val="1137289695"/>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Rated Power Output AC Side </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100 kW</a:t>
                      </a:r>
                    </a:p>
                  </a:txBody>
                  <a:tcPr marL="7620" marR="7620" marT="7620" marB="0" anchor="ctr">
                    <a:lnL w="9525"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150 kW</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250 kW</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500 kW</a:t>
                      </a:r>
                    </a:p>
                  </a:txBody>
                  <a:tcPr marL="7620" marR="7620" marT="762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073125240"/>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Rated Current</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145 A</a:t>
                      </a:r>
                    </a:p>
                  </a:txBody>
                  <a:tcPr marL="7620" marR="7620" marT="7620" marB="0" anchor="ctr">
                    <a:lnL w="9525" cap="flat" cmpd="sng" algn="ctr">
                      <a:solidFill>
                        <a:schemeClr val="bg1">
                          <a:lumMod val="7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215 A</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360 A</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720 A</a:t>
                      </a:r>
                    </a:p>
                  </a:txBody>
                  <a:tcPr marL="7620" marR="7620" marT="762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829067036"/>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AC Breakers And Interruption Capacity </a:t>
                      </a:r>
                    </a:p>
                  </a:txBody>
                  <a:tcPr marL="7620" marR="7620" marT="762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200 A/25 kA</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250 A /25 kA</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600 A/35 kA</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1250 A/50 kA</a:t>
                      </a:r>
                    </a:p>
                  </a:txBody>
                  <a:tcPr marL="7620" marR="7620" marT="762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148892051"/>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Rated Voltage</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400 Vac</a:t>
                      </a: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pPr algn="ctr" rtl="0" fontAlgn="ctr"/>
                      <a:endParaRPr lang="en-GB" sz="500" b="0" i="0" u="none" strike="noStrike">
                        <a:solidFill>
                          <a:srgbClr val="000000"/>
                        </a:solidFill>
                        <a:latin typeface="Calibri Light"/>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3089357765"/>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Voltage Range</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400 Vac ± 15 %</a:t>
                      </a:r>
                    </a:p>
                  </a:txBody>
                  <a:tcPr marL="9525" marR="9525" marT="9525"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pPr algn="ctr" rtl="0" fontAlgn="ctr"/>
                      <a:endParaRPr lang="en-GB" sz="500" b="0" i="0" u="none" strike="noStrike">
                        <a:solidFill>
                          <a:srgbClr val="000000"/>
                        </a:solidFill>
                        <a:latin typeface="Calibri Light"/>
                      </a:endParaRPr>
                    </a:p>
                  </a:txBody>
                  <a:tcPr marL="9525" marR="9525" marT="9525" marB="0" anchor="ctr"/>
                </a:tc>
                <a:tc hMerge="1">
                  <a:txBody>
                    <a:bodyPr/>
                    <a:lstStyle/>
                    <a:p>
                      <a:endParaRPr lang="en-GB"/>
                    </a:p>
                  </a:txBody>
                  <a:tcPr/>
                </a:tc>
                <a:extLst>
                  <a:ext uri="{0D108BD9-81ED-4DB2-BD59-A6C34878D82A}">
                    <a16:rowId xmlns:a16="http://schemas.microsoft.com/office/drawing/2014/main" val="3828600265"/>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Rated Frequency (Hz)</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50 Hz / 60 Hz</a:t>
                      </a:r>
                    </a:p>
                  </a:txBody>
                  <a:tcPr marL="9525" marR="9525" marT="9525"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pPr algn="ctr" rtl="0" fontAlgn="ctr"/>
                      <a:endParaRPr lang="en-GB" sz="500" b="0" i="0" u="none" strike="noStrike" dirty="0">
                        <a:solidFill>
                          <a:srgbClr val="000000"/>
                        </a:solidFill>
                        <a:latin typeface="Calibri Light"/>
                      </a:endParaRPr>
                    </a:p>
                  </a:txBody>
                  <a:tcPr marL="9525" marR="9525" marT="9525" marB="0" anchor="ctr"/>
                </a:tc>
                <a:tc hMerge="1">
                  <a:txBody>
                    <a:bodyPr/>
                    <a:lstStyle/>
                    <a:p>
                      <a:endParaRPr lang="en-GB"/>
                    </a:p>
                  </a:txBody>
                  <a:tcPr/>
                </a:tc>
                <a:extLst>
                  <a:ext uri="{0D108BD9-81ED-4DB2-BD59-A6C34878D82A}">
                    <a16:rowId xmlns:a16="http://schemas.microsoft.com/office/drawing/2014/main" val="867412422"/>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Frequency Range</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rtl="0" fontAlgn="ct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 3 Hz</a:t>
                      </a:r>
                    </a:p>
                  </a:txBody>
                  <a:tcPr marL="9525" marR="9525" marT="9525"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pPr algn="ctr" rtl="0" fontAlgn="ctr"/>
                      <a:endParaRPr lang="en-GB" sz="500" b="0" i="0" u="none" strike="noStrike">
                        <a:solidFill>
                          <a:srgbClr val="000000"/>
                        </a:solidFill>
                        <a:latin typeface="Arial"/>
                      </a:endParaRPr>
                    </a:p>
                  </a:txBody>
                  <a:tcPr marL="9525" marR="9525" marT="9525"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54464419"/>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Power Factor (Off Grid)</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-1~ +1</a:t>
                      </a:r>
                    </a:p>
                  </a:txBody>
                  <a:tcPr marL="9525" marR="9525" marT="9525"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pPr algn="ctr" rtl="0" fontAlgn="ctr"/>
                      <a:endParaRPr lang="en-GB" sz="500" b="0" i="0" u="none" strike="noStrike">
                        <a:solidFill>
                          <a:srgbClr val="000000"/>
                        </a:solidFill>
                        <a:latin typeface="Calibri Light"/>
                      </a:endParaRPr>
                    </a:p>
                  </a:txBody>
                  <a:tcPr marL="9525" marR="9525" marT="9525" marB="0" anchor="ctr"/>
                </a:tc>
                <a:tc hMerge="1">
                  <a:txBody>
                    <a:bodyPr/>
                    <a:lstStyle/>
                    <a:p>
                      <a:endParaRPr lang="en-GB"/>
                    </a:p>
                  </a:txBody>
                  <a:tcPr/>
                </a:tc>
                <a:extLst>
                  <a:ext uri="{0D108BD9-81ED-4DB2-BD59-A6C34878D82A}">
                    <a16:rowId xmlns:a16="http://schemas.microsoft.com/office/drawing/2014/main" val="2471629197"/>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Frequency Accuracy</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rtl="0" fontAlgn="ctr"/>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0.2 Hz</a:t>
                      </a:r>
                    </a:p>
                  </a:txBody>
                  <a:tcPr marL="9525" marR="9525" marT="9525"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pPr algn="ctr" rtl="0" fontAlgn="ctr"/>
                      <a:endParaRPr lang="en-GB" sz="500" b="0" i="0" u="none" strike="noStrike">
                        <a:solidFill>
                          <a:srgbClr val="000000"/>
                        </a:solidFill>
                        <a:latin typeface="Calibri Light"/>
                      </a:endParaRPr>
                    </a:p>
                  </a:txBody>
                  <a:tcPr marL="9525" marR="9525" marT="9525" marB="0" anchor="ctr"/>
                </a:tc>
                <a:tc hMerge="1">
                  <a:txBody>
                    <a:bodyPr/>
                    <a:lstStyle/>
                    <a:p>
                      <a:endParaRPr lang="en-GB"/>
                    </a:p>
                  </a:txBody>
                  <a:tcPr/>
                </a:tc>
                <a:extLst>
                  <a:ext uri="{0D108BD9-81ED-4DB2-BD59-A6C34878D82A}">
                    <a16:rowId xmlns:a16="http://schemas.microsoft.com/office/drawing/2014/main" val="3011398280"/>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Voltage Ripple</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marL="0" algn="ctr" defTabSz="736412" rtl="0" eaLnBrk="1" fontAlgn="ctr" latinLnBrk="0" hangingPunct="1"/>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&lt; 3 %</a:t>
                      </a:r>
                    </a:p>
                  </a:txBody>
                  <a:tcPr marL="9525" marR="9525" marT="9525"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pPr algn="ctr" rtl="0" fontAlgn="ctr"/>
                      <a:endParaRPr lang="en-GB" sz="500" b="0" i="0" u="none" strike="noStrike">
                        <a:solidFill>
                          <a:srgbClr val="000000"/>
                        </a:solidFill>
                        <a:latin typeface="Calibri Light"/>
                      </a:endParaRPr>
                    </a:p>
                  </a:txBody>
                  <a:tcPr marL="9525" marR="9525" marT="9525" marB="0" anchor="ctr"/>
                </a:tc>
                <a:tc hMerge="1">
                  <a:txBody>
                    <a:bodyPr/>
                    <a:lstStyle/>
                    <a:p>
                      <a:endParaRPr lang="en-GB"/>
                    </a:p>
                  </a:txBody>
                  <a:tcPr/>
                </a:tc>
                <a:extLst>
                  <a:ext uri="{0D108BD9-81ED-4DB2-BD59-A6C34878D82A}">
                    <a16:rowId xmlns:a16="http://schemas.microsoft.com/office/drawing/2014/main" val="1310317546"/>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Current Ripple </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marL="0" algn="ctr" defTabSz="736412" rtl="0" eaLnBrk="1" fontAlgn="ctr" latinLnBrk="0" hangingPunct="1"/>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&lt; 2 %</a:t>
                      </a:r>
                    </a:p>
                  </a:txBody>
                  <a:tcPr marL="9525" marR="9525" marT="9525"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pPr algn="ctr" rtl="0" fontAlgn="ctr"/>
                      <a:endParaRPr lang="en-GB" sz="500" b="0" i="0" u="none" strike="noStrike">
                        <a:solidFill>
                          <a:srgbClr val="000000"/>
                        </a:solidFill>
                        <a:latin typeface="Calibri Light"/>
                      </a:endParaRPr>
                    </a:p>
                  </a:txBody>
                  <a:tcPr marL="9525" marR="9525" marT="9525" marB="0" anchor="ctr"/>
                </a:tc>
                <a:tc hMerge="1">
                  <a:txBody>
                    <a:bodyPr/>
                    <a:lstStyle/>
                    <a:p>
                      <a:endParaRPr lang="en-GB"/>
                    </a:p>
                  </a:txBody>
                  <a:tcPr/>
                </a:tc>
                <a:extLst>
                  <a:ext uri="{0D108BD9-81ED-4DB2-BD59-A6C34878D82A}">
                    <a16:rowId xmlns:a16="http://schemas.microsoft.com/office/drawing/2014/main" val="1335108863"/>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Output Harmonic Wave</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marL="0" algn="ctr" defTabSz="736412" rtl="0" eaLnBrk="1" fontAlgn="ctr" latinLnBrk="0" hangingPunct="1"/>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&lt; 3 %</a:t>
                      </a:r>
                    </a:p>
                  </a:txBody>
                  <a:tcPr marL="9525" marR="9525" marT="9525"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pPr algn="ctr" rtl="0" fontAlgn="ctr"/>
                      <a:endParaRPr lang="en-GB" sz="500" b="0" i="0" u="none" strike="noStrike" dirty="0">
                        <a:solidFill>
                          <a:srgbClr val="000000"/>
                        </a:solidFill>
                        <a:latin typeface="Calibri Light"/>
                      </a:endParaRPr>
                    </a:p>
                  </a:txBody>
                  <a:tcPr marL="9525" marR="9525" marT="9525" marB="0" anchor="ctr"/>
                </a:tc>
                <a:tc hMerge="1">
                  <a:txBody>
                    <a:bodyPr/>
                    <a:lstStyle/>
                    <a:p>
                      <a:endParaRPr lang="en-GB"/>
                    </a:p>
                  </a:txBody>
                  <a:tcPr/>
                </a:tc>
                <a:extLst>
                  <a:ext uri="{0D108BD9-81ED-4DB2-BD59-A6C34878D82A}">
                    <a16:rowId xmlns:a16="http://schemas.microsoft.com/office/drawing/2014/main" val="3243363565"/>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Phase Unbalance Load </a:t>
                      </a:r>
                    </a:p>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(Off-Grid With STS Only)</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marL="0" marR="0" algn="ctr" defTabSz="736412" rtl="0" eaLnBrk="1" fontAlgn="ctr" latinLnBrk="0" hangingPunct="1">
                        <a:spcBef>
                          <a:spcPts val="0"/>
                        </a:spcBef>
                        <a:spcAft>
                          <a:spcPts val="0"/>
                        </a:spcAft>
                      </a:pPr>
                      <a:r>
                        <a:rPr lang="en-US" sz="600" b="0" i="0" u="none" strike="noStrike" kern="1200" noProof="0" dirty="0">
                          <a:solidFill>
                            <a:schemeClr val="tx1"/>
                          </a:solidFill>
                          <a:latin typeface="+mn-lt"/>
                          <a:ea typeface="Calibri Light" panose="020F0302020204030204" pitchFamily="34" charset="0"/>
                          <a:cs typeface="Calibri Light" panose="020F0302020204030204" pitchFamily="34" charset="0"/>
                        </a:rPr>
                        <a:t>100%</a:t>
                      </a:r>
                    </a:p>
                  </a:txBody>
                  <a:tcPr marL="2890" marR="2890" marT="2763"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88806761"/>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STS For EPS </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Built In </a:t>
                      </a:r>
                    </a:p>
                  </a:txBody>
                  <a:tcPr marL="3810" marR="3810" marT="381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39684735"/>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STS Switch Time ON To Off Grid</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20 </a:t>
                      </a:r>
                      <a:r>
                        <a:rPr lang="en-US" sz="600" noProof="0" dirty="0" err="1">
                          <a:solidFill>
                            <a:schemeClr val="tx1"/>
                          </a:solidFill>
                          <a:latin typeface="+mn-lt"/>
                          <a:ea typeface="Calibri Light" panose="020F0302020204030204" pitchFamily="34" charset="0"/>
                          <a:cs typeface="Calibri Light" panose="020F0302020204030204" pitchFamily="34" charset="0"/>
                        </a:rPr>
                        <a:t>ms</a:t>
                      </a:r>
                      <a:r>
                        <a:rPr lang="en-US" sz="600" noProof="0" dirty="0">
                          <a:solidFill>
                            <a:schemeClr val="tx1"/>
                          </a:solidFill>
                          <a:latin typeface="+mn-lt"/>
                          <a:ea typeface="Calibri Light" panose="020F0302020204030204" pitchFamily="34" charset="0"/>
                          <a:cs typeface="Calibri Light" panose="020F0302020204030204" pitchFamily="34" charset="0"/>
                        </a:rPr>
                        <a:t> (Linear Load)</a:t>
                      </a:r>
                    </a:p>
                  </a:txBody>
                  <a:tcPr marL="7620" marR="7620" marT="762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28385094"/>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STS Switch Time OFF To ON Grid</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30 </a:t>
                      </a:r>
                      <a:r>
                        <a:rPr lang="en-US" sz="600" noProof="0" dirty="0" err="1">
                          <a:solidFill>
                            <a:schemeClr val="tx1"/>
                          </a:solidFill>
                          <a:latin typeface="+mn-lt"/>
                          <a:ea typeface="Calibri Light" panose="020F0302020204030204" pitchFamily="34" charset="0"/>
                          <a:cs typeface="Calibri Light" panose="020F0302020204030204" pitchFamily="34" charset="0"/>
                        </a:rPr>
                        <a:t>ms</a:t>
                      </a:r>
                      <a:endParaRPr lang="en-US" sz="600" noProof="0" dirty="0">
                        <a:solidFill>
                          <a:schemeClr val="tx1"/>
                        </a:solidFill>
                        <a:latin typeface="+mn-lt"/>
                        <a:ea typeface="Calibri Light" panose="020F0302020204030204" pitchFamily="34" charset="0"/>
                        <a:cs typeface="Calibri Light" panose="020F0302020204030204" pitchFamily="34" charset="0"/>
                      </a:endParaRPr>
                    </a:p>
                  </a:txBody>
                  <a:tcPr marL="7620" marR="7620" marT="762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78448550"/>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EPS Overload Support</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110%</a:t>
                      </a:r>
                    </a:p>
                  </a:txBody>
                  <a:tcPr marL="7620" marR="7620" marT="7620"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37776136"/>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EPS Critical Load Support</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EPS output ports can be paralleled between inverters (max. 4 inverters in parallel)</a:t>
                      </a:r>
                    </a:p>
                  </a:txBody>
                  <a:tcPr marL="7620" marR="7620" marT="7620"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85604109"/>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EPS Output AC Breaker Interruption Capacity </a:t>
                      </a:r>
                    </a:p>
                  </a:txBody>
                  <a:tcPr marL="7620" marR="7620" marT="762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200 A/25 kA</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250 A /25 kA</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600 A/35 kA</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1250 A/50 kA</a:t>
                      </a:r>
                    </a:p>
                  </a:txBody>
                  <a:tcPr marL="7620" marR="7620" marT="7620" marB="0" anchor="ctr">
                    <a:lnL w="12700" cap="flat" cmpd="sng" algn="ctr">
                      <a:solidFill>
                        <a:schemeClr val="bg1">
                          <a:lumMod val="8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85201403"/>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Reaction Time To External Commands </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200 </a:t>
                      </a:r>
                      <a:r>
                        <a:rPr lang="en-US" sz="600" noProof="0" dirty="0" err="1">
                          <a:solidFill>
                            <a:schemeClr val="tx1"/>
                          </a:solidFill>
                          <a:latin typeface="+mn-lt"/>
                          <a:ea typeface="Calibri Light" panose="020F0302020204030204" pitchFamily="34" charset="0"/>
                          <a:cs typeface="Calibri Light" panose="020F0302020204030204" pitchFamily="34" charset="0"/>
                        </a:rPr>
                        <a:t>ms</a:t>
                      </a:r>
                      <a:endParaRPr lang="en-US" sz="600" noProof="0" dirty="0">
                        <a:solidFill>
                          <a:schemeClr val="tx1"/>
                        </a:solidFill>
                        <a:latin typeface="+mn-lt"/>
                        <a:ea typeface="Calibri Light" panose="020F0302020204030204" pitchFamily="34" charset="0"/>
                        <a:cs typeface="Calibri Light" panose="020F0302020204030204" pitchFamily="34" charset="0"/>
                      </a:endParaRPr>
                    </a:p>
                  </a:txBody>
                  <a:tcPr marL="3810" marR="3810" marT="3810" marB="0" anchor="ctr">
                    <a:lnL w="9525" cap="flat" cmpd="sng" algn="ctr">
                      <a:solidFill>
                        <a:schemeClr val="bg1">
                          <a:lumMod val="7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48089338"/>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Switch Time From Charge To Discharge</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20 </a:t>
                      </a:r>
                      <a:r>
                        <a:rPr lang="en-US" sz="600" noProof="0" dirty="0" err="1">
                          <a:solidFill>
                            <a:schemeClr val="tx1"/>
                          </a:solidFill>
                          <a:latin typeface="+mn-lt"/>
                          <a:ea typeface="Calibri Light" panose="020F0302020204030204" pitchFamily="34" charset="0"/>
                          <a:cs typeface="Calibri Light" panose="020F0302020204030204" pitchFamily="34" charset="0"/>
                        </a:rPr>
                        <a:t>ms</a:t>
                      </a:r>
                      <a:endParaRPr lang="en-US" sz="600" noProof="0" dirty="0">
                        <a:solidFill>
                          <a:schemeClr val="tx1"/>
                        </a:solidFill>
                        <a:latin typeface="+mn-lt"/>
                        <a:ea typeface="Calibri Light" panose="020F0302020204030204" pitchFamily="34" charset="0"/>
                        <a:cs typeface="Calibri Light" panose="020F0302020204030204" pitchFamily="34" charset="0"/>
                      </a:endParaRPr>
                    </a:p>
                  </a:txBody>
                  <a:tcPr marL="7620" marR="7620" marT="7620"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no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798076695"/>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Switch Time From Discharge To Charge</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20 </a:t>
                      </a:r>
                      <a:r>
                        <a:rPr lang="en-US" sz="600" noProof="0" dirty="0" err="1">
                          <a:solidFill>
                            <a:schemeClr val="tx1"/>
                          </a:solidFill>
                          <a:latin typeface="+mn-lt"/>
                          <a:ea typeface="Calibri Light" panose="020F0302020204030204" pitchFamily="34" charset="0"/>
                          <a:cs typeface="Calibri Light" panose="020F0302020204030204" pitchFamily="34" charset="0"/>
                        </a:rPr>
                        <a:t>ms</a:t>
                      </a:r>
                      <a:endParaRPr lang="en-US" sz="600" noProof="0" dirty="0">
                        <a:solidFill>
                          <a:schemeClr val="tx1"/>
                        </a:solidFill>
                        <a:latin typeface="+mn-lt"/>
                        <a:ea typeface="Calibri Light" panose="020F0302020204030204" pitchFamily="34" charset="0"/>
                        <a:cs typeface="Calibri Light" panose="020F0302020204030204" pitchFamily="34" charset="0"/>
                      </a:endParaRPr>
                    </a:p>
                  </a:txBody>
                  <a:tcPr marL="7620" marR="7620" marT="7620"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575562132"/>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System Start Capability OFF Grid </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OFF Grid + Battery = Operation Granted </a:t>
                      </a:r>
                    </a:p>
                  </a:txBody>
                  <a:tcPr marL="7620" marR="7620" marT="7620"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38337855"/>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Emergency Stop Intervention </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600 </a:t>
                      </a:r>
                      <a:r>
                        <a:rPr lang="en-US" sz="600" noProof="0" dirty="0" err="1">
                          <a:solidFill>
                            <a:schemeClr val="tx1"/>
                          </a:solidFill>
                          <a:latin typeface="+mn-lt"/>
                          <a:ea typeface="Calibri Light" panose="020F0302020204030204" pitchFamily="34" charset="0"/>
                          <a:cs typeface="Calibri Light" panose="020F0302020204030204" pitchFamily="34" charset="0"/>
                        </a:rPr>
                        <a:t>ms</a:t>
                      </a:r>
                      <a:endParaRPr lang="en-US" sz="600" noProof="0" dirty="0">
                        <a:solidFill>
                          <a:schemeClr val="tx1"/>
                        </a:solidFill>
                        <a:latin typeface="+mn-lt"/>
                        <a:ea typeface="Calibri Light" panose="020F0302020204030204" pitchFamily="34" charset="0"/>
                        <a:cs typeface="Calibri Light" panose="020F0302020204030204" pitchFamily="34" charset="0"/>
                      </a:endParaRPr>
                    </a:p>
                  </a:txBody>
                  <a:tcPr marL="7620" marR="7620" marT="7620" marB="0" anchor="ctr">
                    <a:lnL w="9525" cap="flat" cmpd="sng" algn="ctr">
                      <a:solidFill>
                        <a:schemeClr val="bg1">
                          <a:lumMod val="75000"/>
                        </a:schemeClr>
                      </a:solid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1368145123"/>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IP Rating</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IP20</a:t>
                      </a:r>
                    </a:p>
                  </a:txBody>
                  <a:tcPr marL="3810" marR="3810" marT="3810"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355292148"/>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Working Temperature</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-20 °C ~ +55 °C (Over 45 °C Derating)</a:t>
                      </a:r>
                    </a:p>
                  </a:txBody>
                  <a:tcPr marL="7620" marR="7620" marT="7620"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12688430"/>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Humidity</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0 % RH ~ 95 % RH, Non-condensing</a:t>
                      </a:r>
                    </a:p>
                  </a:txBody>
                  <a:tcPr marL="7620" marR="7620" marT="7620"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10448173"/>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Working Altitude</a:t>
                      </a:r>
                    </a:p>
                  </a:txBody>
                  <a:tcPr marL="7620" marR="7620" marT="7620" marB="0" anchor="ctr">
                    <a:lnR w="9525" cap="flat" cmpd="sng" algn="ctr">
                      <a:solidFill>
                        <a:schemeClr val="bg1">
                          <a:lumMod val="7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At 45 °C, 2000 m (No Derating), 2000 m ~ 4000m Derating</a:t>
                      </a:r>
                    </a:p>
                  </a:txBody>
                  <a:tcPr marL="7620" marR="7620" marT="7620" marB="0" anchor="ctr">
                    <a:lnL w="9525" cap="flat" cmpd="sng" algn="ctr">
                      <a:solidFill>
                        <a:schemeClr val="bg1">
                          <a:lumMod val="75000"/>
                        </a:schemeClr>
                      </a:solidFill>
                      <a:prstDash val="solid"/>
                      <a:round/>
                      <a:headEnd type="none" w="med" len="med"/>
                      <a:tailEnd type="none" w="med" len="med"/>
                    </a:lnL>
                    <a:lnT w="9525"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44053871"/>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Noise</a:t>
                      </a:r>
                    </a:p>
                  </a:txBody>
                  <a:tcPr marL="7620" marR="7620" marT="762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&lt; 70 dB</a:t>
                      </a:r>
                    </a:p>
                  </a:txBody>
                  <a:tcPr marL="7620" marR="7620" marT="762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69019928"/>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Communication </a:t>
                      </a:r>
                    </a:p>
                  </a:txBody>
                  <a:tcPr marL="7620" marR="7620" marT="762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RS485, CAN, Wi-Fi (SUNSPEC) </a:t>
                      </a:r>
                    </a:p>
                  </a:txBody>
                  <a:tcPr marL="3810" marR="3810" marT="381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5593323"/>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Protocol</a:t>
                      </a:r>
                    </a:p>
                  </a:txBody>
                  <a:tcPr marL="7620" marR="7620" marT="762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CAN, </a:t>
                      </a:r>
                      <a:r>
                        <a:rPr lang="en-US" sz="600" noProof="0" dirty="0" err="1">
                          <a:solidFill>
                            <a:schemeClr val="tx1"/>
                          </a:solidFill>
                          <a:latin typeface="+mn-lt"/>
                          <a:ea typeface="Calibri Light" panose="020F0302020204030204" pitchFamily="34" charset="0"/>
                          <a:cs typeface="Calibri Light" panose="020F0302020204030204" pitchFamily="34" charset="0"/>
                        </a:rPr>
                        <a:t>ModBus</a:t>
                      </a:r>
                      <a:r>
                        <a:rPr lang="en-US" sz="600" noProof="0" dirty="0">
                          <a:solidFill>
                            <a:schemeClr val="tx1"/>
                          </a:solidFill>
                          <a:latin typeface="+mn-lt"/>
                          <a:ea typeface="Calibri Light" panose="020F0302020204030204" pitchFamily="34" charset="0"/>
                          <a:cs typeface="Calibri Light" panose="020F0302020204030204" pitchFamily="34" charset="0"/>
                        </a:rPr>
                        <a:t> TCP, </a:t>
                      </a:r>
                      <a:r>
                        <a:rPr lang="en-US" sz="600" noProof="0" dirty="0" err="1">
                          <a:solidFill>
                            <a:schemeClr val="tx1"/>
                          </a:solidFill>
                          <a:latin typeface="+mn-lt"/>
                          <a:ea typeface="Calibri Light" panose="020F0302020204030204" pitchFamily="34" charset="0"/>
                          <a:cs typeface="Calibri Light" panose="020F0302020204030204" pitchFamily="34" charset="0"/>
                        </a:rPr>
                        <a:t>ModBus</a:t>
                      </a:r>
                      <a:r>
                        <a:rPr lang="en-US" sz="600" noProof="0" dirty="0">
                          <a:solidFill>
                            <a:schemeClr val="tx1"/>
                          </a:solidFill>
                          <a:latin typeface="+mn-lt"/>
                          <a:ea typeface="Calibri Light" panose="020F0302020204030204" pitchFamily="34" charset="0"/>
                          <a:cs typeface="Calibri Light" panose="020F0302020204030204" pitchFamily="34" charset="0"/>
                        </a:rPr>
                        <a:t> RTU</a:t>
                      </a:r>
                    </a:p>
                  </a:txBody>
                  <a:tcPr marL="7620" marR="7620" marT="762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45597774"/>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Installation</a:t>
                      </a:r>
                    </a:p>
                  </a:txBody>
                  <a:tcPr marL="7620" marR="7620" marT="762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Indoor In Controlled Temperature Room</a:t>
                      </a:r>
                    </a:p>
                  </a:txBody>
                  <a:tcPr marL="3810" marR="3810" marT="381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59569642"/>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Maximum Efficiency</a:t>
                      </a:r>
                    </a:p>
                  </a:txBody>
                  <a:tcPr marL="7620" marR="7620" marT="762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97%</a:t>
                      </a:r>
                    </a:p>
                  </a:txBody>
                  <a:tcPr marL="7620" marR="7620" marT="762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33071968"/>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Isolation</a:t>
                      </a:r>
                    </a:p>
                  </a:txBody>
                  <a:tcPr marL="7620" marR="7620" marT="762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Isolation Transformer (Built-In)</a:t>
                      </a:r>
                    </a:p>
                  </a:txBody>
                  <a:tcPr marL="7620" marR="7620" marT="762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35243357"/>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Protection Class</a:t>
                      </a:r>
                    </a:p>
                  </a:txBody>
                  <a:tcPr marL="7620" marR="7620" marT="762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Class I</a:t>
                      </a:r>
                    </a:p>
                  </a:txBody>
                  <a:tcPr marL="7620" marR="7620" marT="762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78973338"/>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Cooling Type</a:t>
                      </a:r>
                    </a:p>
                  </a:txBody>
                  <a:tcPr marL="7620" marR="7620" marT="762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gridSpan="4">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Forced Air </a:t>
                      </a:r>
                    </a:p>
                  </a:txBody>
                  <a:tcPr marL="7620" marR="7620" marT="762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71434217"/>
                  </a:ext>
                </a:extLst>
              </a:tr>
              <a:tr h="100800">
                <a:tc>
                  <a:txBody>
                    <a:bodyPr/>
                    <a:lstStyle/>
                    <a:p>
                      <a:pPr algn="l" fontAlgn="t"/>
                      <a:r>
                        <a:rPr lang="en-US" sz="600" b="0" i="0" u="none" strike="noStrike" noProof="0" dirty="0">
                          <a:solidFill>
                            <a:schemeClr val="tx1"/>
                          </a:solidFill>
                          <a:latin typeface="+mn-lt"/>
                          <a:ea typeface="Calibri Light" panose="020F0302020204030204" pitchFamily="34" charset="0"/>
                          <a:cs typeface="Calibri Light" panose="020F0302020204030204" pitchFamily="34" charset="0"/>
                        </a:rPr>
                        <a:t>Dimensions (W x D x H) (mm)</a:t>
                      </a:r>
                    </a:p>
                  </a:txBody>
                  <a:tcPr marL="7620" marR="7620" marT="762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800 x 800 x 2050</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800 x 800 x 2050</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1200 x 800 x 2050</a:t>
                      </a:r>
                    </a:p>
                  </a:txBody>
                  <a:tcPr marL="7620" marR="7620" marT="762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1600 x 1050 x 2050</a:t>
                      </a:r>
                    </a:p>
                  </a:txBody>
                  <a:tcPr marL="7620" marR="7620" marT="7620" marB="0" anchor="ctr">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999912967"/>
                  </a:ext>
                </a:extLst>
              </a:tr>
              <a:tr h="100800">
                <a:tc>
                  <a:txBody>
                    <a:bodyPr/>
                    <a:lstStyle/>
                    <a:p>
                      <a:pP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IEC And Grid Codes </a:t>
                      </a:r>
                    </a:p>
                  </a:txBody>
                  <a:tcPr marL="7620" marR="7620" marT="7620" marB="0" anchor="ctr">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gridSpan="4">
                  <a:txBody>
                    <a:bodyPr/>
                    <a:lstStyle/>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CE LVD EN62109-1/-2, EN62447-1, EN61000-6-2, EN61000-6-4, </a:t>
                      </a:r>
                    </a:p>
                    <a:p>
                      <a:pPr algn="ctr">
                        <a:spcAft>
                          <a:spcPts val="0"/>
                        </a:spcAft>
                      </a:pPr>
                      <a:r>
                        <a:rPr lang="en-US" sz="600" noProof="0" dirty="0">
                          <a:solidFill>
                            <a:schemeClr val="tx1"/>
                          </a:solidFill>
                          <a:latin typeface="+mn-lt"/>
                          <a:ea typeface="Calibri Light" panose="020F0302020204030204" pitchFamily="34" charset="0"/>
                          <a:cs typeface="Calibri Light" panose="020F0302020204030204" pitchFamily="34" charset="0"/>
                        </a:rPr>
                        <a:t>CGC NSR097 (South Africa)</a:t>
                      </a:r>
                    </a:p>
                  </a:txBody>
                  <a:tcPr marL="3810" marR="3810" marT="3810" marB="0" anchor="b">
                    <a:lnL w="12700" cap="flat" cmpd="sng" algn="ctr">
                      <a:solidFill>
                        <a:schemeClr val="bg1">
                          <a:lumMod val="85000"/>
                        </a:schemeClr>
                      </a:solid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83198362"/>
                  </a:ext>
                </a:extLst>
              </a:tr>
            </a:tbl>
          </a:graphicData>
        </a:graphic>
      </p:graphicFrame>
      <p:graphicFrame>
        <p:nvGraphicFramePr>
          <p:cNvPr id="4" name="Table 16">
            <a:extLst>
              <a:ext uri="{FF2B5EF4-FFF2-40B4-BE49-F238E27FC236}">
                <a16:creationId xmlns:a16="http://schemas.microsoft.com/office/drawing/2014/main" id="{9B385163-0C84-6BED-B033-2C7A2E60B679}"/>
              </a:ext>
            </a:extLst>
          </p:cNvPr>
          <p:cNvGraphicFramePr>
            <a:graphicFrameLocks noGrp="1"/>
          </p:cNvGraphicFramePr>
          <p:nvPr>
            <p:extLst>
              <p:ext uri="{D42A27DB-BD31-4B8C-83A1-F6EECF244321}">
                <p14:modId xmlns:p14="http://schemas.microsoft.com/office/powerpoint/2010/main" val="2340789540"/>
              </p:ext>
            </p:extLst>
          </p:nvPr>
        </p:nvGraphicFramePr>
        <p:xfrm>
          <a:off x="964604" y="1002454"/>
          <a:ext cx="3975663" cy="236482"/>
        </p:xfrm>
        <a:graphic>
          <a:graphicData uri="http://schemas.openxmlformats.org/drawingml/2006/table">
            <a:tbl>
              <a:tblPr firstRow="1" bandRow="1">
                <a:tableStyleId>{5C22544A-7EE6-4342-B048-85BDC9FD1C3A}</a:tableStyleId>
              </a:tblPr>
              <a:tblGrid>
                <a:gridCol w="1389644">
                  <a:extLst>
                    <a:ext uri="{9D8B030D-6E8A-4147-A177-3AD203B41FA5}">
                      <a16:colId xmlns:a16="http://schemas.microsoft.com/office/drawing/2014/main" val="3921391930"/>
                    </a:ext>
                  </a:extLst>
                </a:gridCol>
                <a:gridCol w="648090">
                  <a:extLst>
                    <a:ext uri="{9D8B030D-6E8A-4147-A177-3AD203B41FA5}">
                      <a16:colId xmlns:a16="http://schemas.microsoft.com/office/drawing/2014/main" val="143041220"/>
                    </a:ext>
                  </a:extLst>
                </a:gridCol>
                <a:gridCol w="648090">
                  <a:extLst>
                    <a:ext uri="{9D8B030D-6E8A-4147-A177-3AD203B41FA5}">
                      <a16:colId xmlns:a16="http://schemas.microsoft.com/office/drawing/2014/main" val="1539684718"/>
                    </a:ext>
                  </a:extLst>
                </a:gridCol>
                <a:gridCol w="648090">
                  <a:extLst>
                    <a:ext uri="{9D8B030D-6E8A-4147-A177-3AD203B41FA5}">
                      <a16:colId xmlns:a16="http://schemas.microsoft.com/office/drawing/2014/main" val="365657561"/>
                    </a:ext>
                  </a:extLst>
                </a:gridCol>
                <a:gridCol w="641749">
                  <a:extLst>
                    <a:ext uri="{9D8B030D-6E8A-4147-A177-3AD203B41FA5}">
                      <a16:colId xmlns:a16="http://schemas.microsoft.com/office/drawing/2014/main" val="3438395344"/>
                    </a:ext>
                  </a:extLst>
                </a:gridCol>
              </a:tblGrid>
              <a:tr h="216000">
                <a:tc>
                  <a:txBody>
                    <a:bodyPr/>
                    <a:lstStyle/>
                    <a:p>
                      <a:pPr defTabSz="843984">
                        <a:tabLst>
                          <a:tab pos="410269" algn="ctr"/>
                        </a:tabLst>
                      </a:pPr>
                      <a:r>
                        <a:rPr kumimoji="0" lang="ro-RO" altLang="ro-RO" sz="11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mn-cs"/>
                        </a:rPr>
                        <a:t>Specifications</a:t>
                      </a:r>
                      <a:endParaRPr lang="ro-RO" altLang="ro-RO" sz="1050" dirty="0">
                        <a:latin typeface="Lato" panose="020F0502020204030203" pitchFamily="34" charset="0"/>
                      </a:endParaRPr>
                    </a:p>
                  </a:txBody>
                  <a:tcPr marL="72012" marR="72012" marT="34421" marB="34421" anchor="ctr">
                    <a:solidFill>
                      <a:schemeClr val="bg1"/>
                    </a:solidFill>
                  </a:tcPr>
                </a:tc>
                <a:tc>
                  <a:txBody>
                    <a:bodyPr/>
                    <a:lstStyle/>
                    <a:p>
                      <a:pPr algn="ctr"/>
                      <a:r>
                        <a:rPr lang="en-GB" sz="1100" b="0" dirty="0">
                          <a:solidFill>
                            <a:schemeClr val="tx1"/>
                          </a:solidFill>
                          <a:latin typeface="Lato" panose="020F0502020204030203" pitchFamily="34" charset="0"/>
                          <a:ea typeface="Lato" panose="020F0502020204030203" pitchFamily="34" charset="0"/>
                          <a:cs typeface="Lato" panose="020F0502020204030203" pitchFamily="34" charset="0"/>
                        </a:rPr>
                        <a:t>100</a:t>
                      </a:r>
                      <a:endParaRPr lang="ro-RO" sz="1100" b="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72012" marR="72012" marT="34421" marB="34421" anchor="ctr">
                    <a:solidFill>
                      <a:srgbClr val="F7F8F9"/>
                    </a:solidFill>
                  </a:tcPr>
                </a:tc>
                <a:tc>
                  <a:txBody>
                    <a:bodyPr/>
                    <a:lstStyle/>
                    <a:p>
                      <a:pPr algn="ctr"/>
                      <a:r>
                        <a:rPr lang="en-GB" sz="1100" b="0" dirty="0">
                          <a:solidFill>
                            <a:schemeClr val="tx1"/>
                          </a:solidFill>
                          <a:latin typeface="Lato" panose="020F0502020204030203" pitchFamily="34" charset="0"/>
                          <a:ea typeface="Lato" panose="020F0502020204030203" pitchFamily="34" charset="0"/>
                          <a:cs typeface="Lato" panose="020F0502020204030203" pitchFamily="34" charset="0"/>
                        </a:rPr>
                        <a:t>150</a:t>
                      </a:r>
                      <a:endParaRPr lang="ro-RO" sz="1100" b="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72012" marR="72012" marT="34421" marB="34421" anchor="ctr">
                    <a:solidFill>
                      <a:srgbClr val="F7F8F9"/>
                    </a:solidFill>
                  </a:tcPr>
                </a:tc>
                <a:tc>
                  <a:txBody>
                    <a:bodyPr/>
                    <a:lstStyle/>
                    <a:p>
                      <a:pPr algn="ctr"/>
                      <a:r>
                        <a:rPr lang="en-GB" sz="1100" b="0" dirty="0">
                          <a:solidFill>
                            <a:schemeClr val="tx1"/>
                          </a:solidFill>
                          <a:latin typeface="Lato" panose="020F0502020204030203" pitchFamily="34" charset="0"/>
                          <a:ea typeface="Lato" panose="020F0502020204030203" pitchFamily="34" charset="0"/>
                          <a:cs typeface="Lato" panose="020F0502020204030203" pitchFamily="34" charset="0"/>
                        </a:rPr>
                        <a:t>250</a:t>
                      </a:r>
                      <a:endParaRPr lang="ro-RO" sz="1100" b="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72012" marR="72012" marT="34421" marB="34421" anchor="ctr">
                    <a:solidFill>
                      <a:srgbClr val="F7F8F9"/>
                    </a:solidFill>
                  </a:tcPr>
                </a:tc>
                <a:tc>
                  <a:txBody>
                    <a:bodyPr/>
                    <a:lstStyle/>
                    <a:p>
                      <a:pPr algn="ctr"/>
                      <a:r>
                        <a:rPr lang="en-GB" sz="1100" b="0" dirty="0">
                          <a:solidFill>
                            <a:schemeClr val="tx1"/>
                          </a:solidFill>
                          <a:latin typeface="Lato" panose="020F0502020204030203" pitchFamily="34" charset="0"/>
                          <a:ea typeface="Lato" panose="020F0502020204030203" pitchFamily="34" charset="0"/>
                          <a:cs typeface="Lato" panose="020F0502020204030203" pitchFamily="34" charset="0"/>
                        </a:rPr>
                        <a:t>500</a:t>
                      </a:r>
                      <a:endParaRPr lang="ro-RO" sz="1100" b="0" dirty="0">
                        <a:solidFill>
                          <a:schemeClr val="tx1"/>
                        </a:solidFill>
                        <a:latin typeface="Lato" panose="020F0502020204030203" pitchFamily="34" charset="0"/>
                        <a:ea typeface="Lato" panose="020F0502020204030203" pitchFamily="34" charset="0"/>
                        <a:cs typeface="Lato" panose="020F0502020204030203" pitchFamily="34" charset="0"/>
                      </a:endParaRPr>
                    </a:p>
                  </a:txBody>
                  <a:tcPr marL="72012" marR="72012" marT="34421" marB="34421" anchor="ctr">
                    <a:solidFill>
                      <a:srgbClr val="F7F8F9"/>
                    </a:solidFill>
                  </a:tcPr>
                </a:tc>
                <a:extLst>
                  <a:ext uri="{0D108BD9-81ED-4DB2-BD59-A6C34878D82A}">
                    <a16:rowId xmlns:a16="http://schemas.microsoft.com/office/drawing/2014/main" val="938631643"/>
                  </a:ext>
                </a:extLst>
              </a:tr>
            </a:tbl>
          </a:graphicData>
        </a:graphic>
      </p:graphicFrame>
      <p:sp>
        <p:nvSpPr>
          <p:cNvPr id="6" name="TextBox 24">
            <a:extLst>
              <a:ext uri="{FF2B5EF4-FFF2-40B4-BE49-F238E27FC236}">
                <a16:creationId xmlns:a16="http://schemas.microsoft.com/office/drawing/2014/main" id="{53240878-191C-C3E6-01DB-2F750704E1BE}"/>
              </a:ext>
            </a:extLst>
          </p:cNvPr>
          <p:cNvSpPr txBox="1"/>
          <p:nvPr/>
        </p:nvSpPr>
        <p:spPr>
          <a:xfrm>
            <a:off x="730333" y="675562"/>
            <a:ext cx="3736226" cy="270645"/>
          </a:xfrm>
          <a:prstGeom prst="rect">
            <a:avLst/>
          </a:prstGeom>
          <a:noFill/>
        </p:spPr>
        <p:txBody>
          <a:bodyPr wrap="square" lIns="85149" tIns="42574" rIns="85149" bIns="42574" rtlCol="0">
            <a:spAutoFit/>
          </a:bodyPr>
          <a:lstStyle/>
          <a:p>
            <a:r>
              <a:rPr lang="en-GB" sz="1200" cap="all" dirty="0">
                <a:latin typeface="Century Gothic" pitchFamily="34" charset="0"/>
              </a:rPr>
              <a:t>Transformer based PCS Inverter </a:t>
            </a:r>
          </a:p>
        </p:txBody>
      </p:sp>
      <p:pic>
        <p:nvPicPr>
          <p:cNvPr id="8" name="Immagine 7">
            <a:extLst>
              <a:ext uri="{FF2B5EF4-FFF2-40B4-BE49-F238E27FC236}">
                <a16:creationId xmlns:a16="http://schemas.microsoft.com/office/drawing/2014/main" id="{1EEB2EAC-DF48-17EE-6DC6-4183EB71236E}"/>
              </a:ext>
            </a:extLst>
          </p:cNvPr>
          <p:cNvPicPr>
            <a:picLocks noChangeAspect="1"/>
          </p:cNvPicPr>
          <p:nvPr/>
        </p:nvPicPr>
        <p:blipFill>
          <a:blip r:embed="rId4"/>
          <a:stretch>
            <a:fillRect/>
          </a:stretch>
        </p:blipFill>
        <p:spPr>
          <a:xfrm>
            <a:off x="5301260" y="6320580"/>
            <a:ext cx="1297776" cy="3150000"/>
          </a:xfrm>
          <a:prstGeom prst="rect">
            <a:avLst/>
          </a:prstGeom>
        </p:spPr>
      </p:pic>
    </p:spTree>
    <p:extLst>
      <p:ext uri="{BB962C8B-B14F-4D97-AF65-F5344CB8AC3E}">
        <p14:creationId xmlns:p14="http://schemas.microsoft.com/office/powerpoint/2010/main" val="468081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3" descr="Hybo 3.1025.jpg"/>
          <p:cNvPicPr>
            <a:picLocks noChangeAspect="1"/>
          </p:cNvPicPr>
          <p:nvPr/>
        </p:nvPicPr>
        <p:blipFill rotWithShape="1">
          <a:blip r:embed="rId2" cstate="print"/>
          <a:srcRect t="11473" r="11084"/>
          <a:stretch/>
        </p:blipFill>
        <p:spPr>
          <a:xfrm>
            <a:off x="1" y="-15690"/>
            <a:ext cx="6885479" cy="8569190"/>
          </a:xfrm>
          <a:prstGeom prst="rect">
            <a:avLst/>
          </a:prstGeom>
        </p:spPr>
      </p:pic>
      <p:sp>
        <p:nvSpPr>
          <p:cNvPr id="25" name="Rectangle 24"/>
          <p:cNvSpPr/>
          <p:nvPr/>
        </p:nvSpPr>
        <p:spPr>
          <a:xfrm>
            <a:off x="-5623" y="7186318"/>
            <a:ext cx="6863623" cy="271968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85149" tIns="42574" rIns="85149" bIns="42574" rtlCol="0" anchor="ctr"/>
          <a:lstStyle/>
          <a:p>
            <a:pPr algn="ctr"/>
            <a:endParaRPr lang="en-GB" u="sng"/>
          </a:p>
        </p:txBody>
      </p:sp>
      <p:pic>
        <p:nvPicPr>
          <p:cNvPr id="26" name="Picture 25" descr="wave.png"/>
          <p:cNvPicPr>
            <a:picLocks noChangeAspect="1"/>
          </p:cNvPicPr>
          <p:nvPr/>
        </p:nvPicPr>
        <p:blipFill>
          <a:blip r:embed="rId3" cstate="print"/>
          <a:stretch>
            <a:fillRect/>
          </a:stretch>
        </p:blipFill>
        <p:spPr>
          <a:xfrm>
            <a:off x="0" y="7186318"/>
            <a:ext cx="6858000" cy="140918"/>
          </a:xfrm>
          <a:prstGeom prst="rect">
            <a:avLst/>
          </a:prstGeom>
        </p:spPr>
      </p:pic>
      <p:sp>
        <p:nvSpPr>
          <p:cNvPr id="16" name="TextBox 15"/>
          <p:cNvSpPr txBox="1"/>
          <p:nvPr/>
        </p:nvSpPr>
        <p:spPr>
          <a:xfrm>
            <a:off x="329108" y="8280281"/>
            <a:ext cx="2585146" cy="1070852"/>
          </a:xfrm>
          <a:prstGeom prst="rect">
            <a:avLst/>
          </a:prstGeom>
          <a:noFill/>
        </p:spPr>
        <p:txBody>
          <a:bodyPr wrap="square" lIns="85135" tIns="42568" rIns="85135" bIns="42568" rtlCol="0">
            <a:spAutoFit/>
          </a:bodyPr>
          <a:lstStyle/>
          <a:p>
            <a:r>
              <a:rPr lang="it-IT" sz="900" dirty="0">
                <a:latin typeface="+mj-lt"/>
              </a:rPr>
              <a:t>WeCo </a:t>
            </a:r>
            <a:r>
              <a:rPr lang="it-IT" sz="900" dirty="0" err="1">
                <a:latin typeface="+mj-lt"/>
              </a:rPr>
              <a:t>Srl</a:t>
            </a:r>
            <a:r>
              <a:rPr lang="it-IT" sz="900" dirty="0">
                <a:latin typeface="+mj-lt"/>
              </a:rPr>
              <a:t> a Socio Unico</a:t>
            </a:r>
          </a:p>
          <a:p>
            <a:r>
              <a:rPr lang="it-IT" sz="900" dirty="0">
                <a:latin typeface="+mj-lt"/>
              </a:rPr>
              <a:t>Viale J. F. Kennedy 113-121</a:t>
            </a:r>
          </a:p>
          <a:p>
            <a:r>
              <a:rPr lang="it-IT" sz="900" dirty="0">
                <a:latin typeface="+mj-lt"/>
              </a:rPr>
              <a:t>50038 Scarperia e San Piero</a:t>
            </a:r>
          </a:p>
          <a:p>
            <a:r>
              <a:rPr lang="it-IT" sz="900" dirty="0">
                <a:latin typeface="+mj-lt"/>
              </a:rPr>
              <a:t>Firenze, Italy</a:t>
            </a:r>
          </a:p>
          <a:p>
            <a:endParaRPr lang="it-IT" sz="900" dirty="0">
              <a:latin typeface="+mj-lt"/>
            </a:endParaRPr>
          </a:p>
          <a:p>
            <a:r>
              <a:rPr lang="it-IT" sz="900" dirty="0">
                <a:latin typeface="+mj-lt"/>
              </a:rPr>
              <a:t>weco@wecobatteries.com</a:t>
            </a:r>
          </a:p>
          <a:p>
            <a:r>
              <a:rPr lang="it-IT" sz="900" dirty="0">
                <a:latin typeface="+mj-lt"/>
              </a:rPr>
              <a:t>www.wecobatteries.com</a:t>
            </a:r>
            <a:endParaRPr lang="en-GB" sz="900" dirty="0">
              <a:latin typeface="+mj-lt"/>
            </a:endParaRPr>
          </a:p>
        </p:txBody>
      </p:sp>
      <p:pic>
        <p:nvPicPr>
          <p:cNvPr id="17" name="Picture 16" descr="app store.png"/>
          <p:cNvPicPr>
            <a:picLocks noChangeAspect="1"/>
          </p:cNvPicPr>
          <p:nvPr/>
        </p:nvPicPr>
        <p:blipFill>
          <a:blip r:embed="rId4" cstate="print"/>
          <a:stretch>
            <a:fillRect/>
          </a:stretch>
        </p:blipFill>
        <p:spPr>
          <a:xfrm>
            <a:off x="4686331" y="8024834"/>
            <a:ext cx="740890" cy="231346"/>
          </a:xfrm>
          <a:prstGeom prst="rect">
            <a:avLst/>
          </a:prstGeom>
        </p:spPr>
      </p:pic>
      <p:pic>
        <p:nvPicPr>
          <p:cNvPr id="18" name="Picture 17" descr="googleplay.png"/>
          <p:cNvPicPr>
            <a:picLocks noChangeAspect="1"/>
          </p:cNvPicPr>
          <p:nvPr/>
        </p:nvPicPr>
        <p:blipFill>
          <a:blip r:embed="rId5" cstate="print"/>
          <a:stretch>
            <a:fillRect/>
          </a:stretch>
        </p:blipFill>
        <p:spPr>
          <a:xfrm>
            <a:off x="5744448" y="8024834"/>
            <a:ext cx="738126" cy="231346"/>
          </a:xfrm>
          <a:prstGeom prst="rect">
            <a:avLst/>
          </a:prstGeom>
        </p:spPr>
      </p:pic>
      <p:pic>
        <p:nvPicPr>
          <p:cNvPr id="19" name="Picture 18" descr="slide0002_image004.png"/>
          <p:cNvPicPr>
            <a:picLocks noChangeAspect="1"/>
          </p:cNvPicPr>
          <p:nvPr/>
        </p:nvPicPr>
        <p:blipFill>
          <a:blip r:embed="rId6" cstate="print"/>
          <a:stretch>
            <a:fillRect/>
          </a:stretch>
        </p:blipFill>
        <p:spPr>
          <a:xfrm>
            <a:off x="329111" y="8024834"/>
            <a:ext cx="1049897" cy="255444"/>
          </a:xfrm>
          <a:prstGeom prst="rect">
            <a:avLst/>
          </a:prstGeom>
        </p:spPr>
      </p:pic>
      <p:sp>
        <p:nvSpPr>
          <p:cNvPr id="20" name="TextBox 19">
            <a:extLst>
              <a:ext uri="{FF2B5EF4-FFF2-40B4-BE49-F238E27FC236}">
                <a16:creationId xmlns:a16="http://schemas.microsoft.com/office/drawing/2014/main" id="{6BA4CAE7-C847-4E15-788D-E38C9115BF7F}"/>
              </a:ext>
            </a:extLst>
          </p:cNvPr>
          <p:cNvSpPr txBox="1"/>
          <p:nvPr/>
        </p:nvSpPr>
        <p:spPr>
          <a:xfrm>
            <a:off x="327668" y="9482069"/>
            <a:ext cx="6269772" cy="307777"/>
          </a:xfrm>
          <a:prstGeom prst="rect">
            <a:avLst/>
          </a:prstGeom>
          <a:noFill/>
        </p:spPr>
        <p:txBody>
          <a:bodyPr wrap="square">
            <a:spAutoFit/>
          </a:bodyPr>
          <a:lstStyle/>
          <a:p>
            <a:r>
              <a:rPr lang="en-US" sz="700" dirty="0"/>
              <a:t>Images herein are for demonstration only and may not reflect final product outlook. Confirm current data with WeCo before purchase. Unauthorized use, copying, or reproduction of design, logo, or content is prohibited. WeCo is a registered brand of WeCo Srl Italia </a:t>
            </a:r>
          </a:p>
        </p:txBody>
      </p:sp>
      <p:pic>
        <p:nvPicPr>
          <p:cNvPr id="21" name="Picture 20" descr="A qr code on a white background&#10;&#10;Description automatically generated">
            <a:extLst>
              <a:ext uri="{FF2B5EF4-FFF2-40B4-BE49-F238E27FC236}">
                <a16:creationId xmlns:a16="http://schemas.microsoft.com/office/drawing/2014/main" id="{0D290368-48A0-A510-01D3-4BC73FDC1C94}"/>
              </a:ext>
            </a:extLst>
          </p:cNvPr>
          <p:cNvPicPr>
            <a:picLocks noChangeAspect="1"/>
          </p:cNvPicPr>
          <p:nvPr/>
        </p:nvPicPr>
        <p:blipFill>
          <a:blip r:embed="rId7" cstate="print">
            <a:extLst>
              <a:ext uri="{28A0092B-C50C-407E-A947-70E740481C1C}">
                <a14:useLocalDpi xmlns:a14="http://schemas.microsoft.com/office/drawing/2010/main" val="0"/>
              </a:ext>
            </a:extLst>
          </a:blip>
          <a:srcRect l="7920" t="8879" r="8496" b="9115"/>
          <a:stretch>
            <a:fillRect/>
          </a:stretch>
        </p:blipFill>
        <p:spPr>
          <a:xfrm>
            <a:off x="4691096" y="8555037"/>
            <a:ext cx="731361" cy="717550"/>
          </a:xfrm>
          <a:prstGeom prst="rect">
            <a:avLst/>
          </a:prstGeom>
        </p:spPr>
      </p:pic>
      <p:pic>
        <p:nvPicPr>
          <p:cNvPr id="22" name="Picture 21">
            <a:extLst>
              <a:ext uri="{FF2B5EF4-FFF2-40B4-BE49-F238E27FC236}">
                <a16:creationId xmlns:a16="http://schemas.microsoft.com/office/drawing/2014/main" id="{2FFF3490-3BA1-F764-3506-D0A6FF3E188D}"/>
              </a:ext>
            </a:extLst>
          </p:cNvPr>
          <p:cNvPicPr>
            <a:picLocks noChangeAspect="1"/>
          </p:cNvPicPr>
          <p:nvPr/>
        </p:nvPicPr>
        <p:blipFill>
          <a:blip r:embed="rId8" cstate="print"/>
          <a:stretch>
            <a:fillRect/>
          </a:stretch>
        </p:blipFill>
        <p:spPr>
          <a:xfrm>
            <a:off x="5762900" y="8557149"/>
            <a:ext cx="701223" cy="717819"/>
          </a:xfrm>
          <a:prstGeom prst="rect">
            <a:avLst/>
          </a:prstGeom>
        </p:spPr>
      </p:pic>
      <p:pic>
        <p:nvPicPr>
          <p:cNvPr id="23" name="Picture 22" descr="roon app 2.png"/>
          <p:cNvPicPr>
            <a:picLocks noChangeAspect="1"/>
          </p:cNvPicPr>
          <p:nvPr/>
        </p:nvPicPr>
        <p:blipFill>
          <a:blip r:embed="rId9" cstate="print"/>
          <a:stretch>
            <a:fillRect/>
          </a:stretch>
        </p:blipFill>
        <p:spPr>
          <a:xfrm>
            <a:off x="3714752" y="8551991"/>
            <a:ext cx="720102" cy="722183"/>
          </a:xfrm>
          <a:prstGeom prst="rect">
            <a:avLst/>
          </a:prstGeom>
        </p:spPr>
      </p:pic>
      <p:pic>
        <p:nvPicPr>
          <p:cNvPr id="29" name="Picture 28">
            <a:extLst>
              <a:ext uri="{FF2B5EF4-FFF2-40B4-BE49-F238E27FC236}">
                <a16:creationId xmlns:a16="http://schemas.microsoft.com/office/drawing/2014/main" id="{822B9CB0-9FCE-A68E-988A-3D63C283754D}"/>
              </a:ext>
            </a:extLst>
          </p:cNvPr>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11500"/>
                    </a14:imgEffect>
                  </a14:imgLayer>
                </a14:imgProps>
              </a:ext>
            </a:extLst>
          </a:blip>
          <a:stretch>
            <a:fillRect/>
          </a:stretch>
        </p:blipFill>
        <p:spPr>
          <a:xfrm>
            <a:off x="5144613" y="251156"/>
            <a:ext cx="1566447" cy="444754"/>
          </a:xfrm>
          <a:prstGeom prst="rect">
            <a:avLst/>
          </a:prstGeom>
          <a:noFill/>
          <a:ln>
            <a:noFill/>
          </a:ln>
        </p:spPr>
      </p:pic>
      <p:sp>
        <p:nvSpPr>
          <p:cNvPr id="32" name="TextBox 31"/>
          <p:cNvSpPr txBox="1"/>
          <p:nvPr/>
        </p:nvSpPr>
        <p:spPr>
          <a:xfrm>
            <a:off x="5013220" y="1042164"/>
            <a:ext cx="1697840" cy="1932633"/>
          </a:xfrm>
          <a:prstGeom prst="rect">
            <a:avLst/>
          </a:prstGeom>
          <a:noFill/>
        </p:spPr>
        <p:txBody>
          <a:bodyPr wrap="square" lIns="85142" tIns="42571" rIns="85142" bIns="42571" rtlCol="0">
            <a:spAutoFit/>
          </a:bodyPr>
          <a:lstStyle/>
          <a:p>
            <a:r>
              <a:rPr lang="en-IN" sz="2000" dirty="0">
                <a:solidFill>
                  <a:schemeClr val="bg1"/>
                </a:solidFill>
                <a:latin typeface="Century Gothic" panose="020B0502020202020204" pitchFamily="34" charset="0"/>
              </a:rPr>
              <a:t>The Next Generation </a:t>
            </a:r>
            <a:r>
              <a:rPr lang="en-IN" sz="2000" b="1" dirty="0">
                <a:solidFill>
                  <a:schemeClr val="bg1"/>
                </a:solidFill>
                <a:latin typeface="Century Gothic" panose="020B0502020202020204" pitchFamily="34" charset="0"/>
              </a:rPr>
              <a:t>BESS INVERTER </a:t>
            </a:r>
            <a:r>
              <a:rPr lang="en-IN" sz="2000" dirty="0">
                <a:solidFill>
                  <a:schemeClr val="bg1"/>
                </a:solidFill>
                <a:latin typeface="Century Gothic" panose="020B0502020202020204" pitchFamily="34" charset="0"/>
              </a:rPr>
              <a:t> is here and it’s WeCo. </a:t>
            </a:r>
            <a:endParaRPr lang="en-GB" sz="2000" dirty="0">
              <a:solidFill>
                <a:schemeClr val="bg1"/>
              </a:solidFill>
              <a:latin typeface="Century Gothic" panose="020B0502020202020204" pitchFamily="34" charset="0"/>
            </a:endParaRPr>
          </a:p>
        </p:txBody>
      </p:sp>
      <p:sp>
        <p:nvSpPr>
          <p:cNvPr id="33" name="TextBox 32"/>
          <p:cNvSpPr txBox="1"/>
          <p:nvPr/>
        </p:nvSpPr>
        <p:spPr>
          <a:xfrm>
            <a:off x="5013220" y="3214649"/>
            <a:ext cx="1697839" cy="1615827"/>
          </a:xfrm>
          <a:prstGeom prst="rect">
            <a:avLst/>
          </a:prstGeom>
          <a:noFill/>
        </p:spPr>
        <p:txBody>
          <a:bodyPr wrap="square" rtlCol="0">
            <a:spAutoFit/>
          </a:bodyPr>
          <a:lstStyle/>
          <a:p>
            <a:r>
              <a:rPr lang="en-IN" sz="1100" dirty="0" err="1">
                <a:solidFill>
                  <a:schemeClr val="bg1"/>
                </a:solidFill>
              </a:rPr>
              <a:t>Hybo</a:t>
            </a:r>
            <a:r>
              <a:rPr lang="en-IN" sz="1100" dirty="0">
                <a:solidFill>
                  <a:schemeClr val="bg1"/>
                </a:solidFill>
              </a:rPr>
              <a:t> Hybrid Indoor Inverters encompass economic, environmental, and operational benefits, making them a compelling choice for those seeking a sustainable and reliable energy solution for indoor spaces.</a:t>
            </a:r>
            <a:endParaRPr lang="en-GB" sz="1100"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e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B2540A8694074F927C789110E98B44" ma:contentTypeVersion="15" ma:contentTypeDescription="Create a new document." ma:contentTypeScope="" ma:versionID="1395de3faf69eaad0d6e875932f28ff1">
  <xsd:schema xmlns:xsd="http://www.w3.org/2001/XMLSchema" xmlns:xs="http://www.w3.org/2001/XMLSchema" xmlns:p="http://schemas.microsoft.com/office/2006/metadata/properties" xmlns:ns2="e548da7e-55ce-4877-a5dc-fa5a2dd351de" xmlns:ns3="b35ea899-5ef4-416b-829c-cf04e40a93bb" targetNamespace="http://schemas.microsoft.com/office/2006/metadata/properties" ma:root="true" ma:fieldsID="cb1b1fe601dd83a8a83cc107b2ebd642" ns2:_="" ns3:_="">
    <xsd:import namespace="e548da7e-55ce-4877-a5dc-fa5a2dd351de"/>
    <xsd:import namespace="b35ea899-5ef4-416b-829c-cf04e40a93bb"/>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48da7e-55ce-4877-a5dc-fa5a2dd351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aa9e2f3-3284-44cd-8c2d-6d586447e19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5ea899-5ef4-416b-829c-cf04e40a93b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d067170-b7aa-4244-b244-6f2c7e52b371}" ma:internalName="TaxCatchAll" ma:showField="CatchAllData" ma:web="b35ea899-5ef4-416b-829c-cf04e40a93b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548da7e-55ce-4877-a5dc-fa5a2dd351de">
      <Terms xmlns="http://schemas.microsoft.com/office/infopath/2007/PartnerControls"/>
    </lcf76f155ced4ddcb4097134ff3c332f>
    <TaxCatchAll xmlns="b35ea899-5ef4-416b-829c-cf04e40a93b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EE0024-0428-4A04-9E51-F49F6BED5A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48da7e-55ce-4877-a5dc-fa5a2dd351de"/>
    <ds:schemaRef ds:uri="b35ea899-5ef4-416b-829c-cf04e40a93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4B6E14-B5FB-4A0D-8926-A16614361F72}">
  <ds:schemaRefs>
    <ds:schemaRef ds:uri="http://www.w3.org/XML/1998/namespace"/>
    <ds:schemaRef ds:uri="http://schemas.microsoft.com/office/2006/metadata/properties"/>
    <ds:schemaRef ds:uri="http://schemas.openxmlformats.org/package/2006/metadata/core-properties"/>
    <ds:schemaRef ds:uri="e548da7e-55ce-4877-a5dc-fa5a2dd351de"/>
    <ds:schemaRef ds:uri="b35ea899-5ef4-416b-829c-cf04e40a93bb"/>
    <ds:schemaRef ds:uri="http://purl.org/dc/terms/"/>
    <ds:schemaRef ds:uri="http://schemas.microsoft.com/office/2006/documentManagement/types"/>
    <ds:schemaRef ds:uri="http://purl.org/dc/dcmitype/"/>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C4F546E4-52F7-482C-BF71-121963D484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3970</TotalTime>
  <Words>3575</Words>
  <Application>Microsoft Office PowerPoint</Application>
  <PresentationFormat>A4 (21x29,7 cm)</PresentationFormat>
  <Paragraphs>926</Paragraphs>
  <Slides>8</Slides>
  <Notes>5</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8</vt:i4>
      </vt:variant>
    </vt:vector>
  </HeadingPairs>
  <TitlesOfParts>
    <vt:vector size="15" baseType="lpstr">
      <vt:lpstr>Arial</vt:lpstr>
      <vt:lpstr>Calibri</vt:lpstr>
      <vt:lpstr>Calibri Light</vt:lpstr>
      <vt:lpstr>Century Gothic</vt:lpstr>
      <vt:lpstr>Kalinga</vt:lpstr>
      <vt:lpstr>Lato</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WECO HYBO INDOOR 2024-02</dc:title>
  <dc:creator>Marco Falorni</dc:creator>
  <cp:lastModifiedBy>VIN</cp:lastModifiedBy>
  <cp:revision>206</cp:revision>
  <dcterms:created xsi:type="dcterms:W3CDTF">2023-12-19T17:26:27Z</dcterms:created>
  <dcterms:modified xsi:type="dcterms:W3CDTF">2024-06-06T11:26:26Z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0x01010033B2540A8694074F927C789110E98B44</vt:lpwstr>
  </property>
  <property fmtid="{D5CDD505-2E9C-101B-9397-08002B2CF9AE}" pid="3" name="MediaServiceImageTags">
    <vt:lpwstr/>
  </property>
</Properties>
</file>